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4" r:id="rId4"/>
    <p:sldId id="261" r:id="rId5"/>
    <p:sldId id="259" r:id="rId6"/>
    <p:sldId id="257" r:id="rId7"/>
    <p:sldId id="258" r:id="rId8"/>
    <p:sldId id="263" r:id="rId9"/>
    <p:sldId id="262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616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544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8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3821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82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6343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5057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577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51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550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699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759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05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364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517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295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C938-AF9D-4EB2-9B66-B2D1C8B5F8CD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981385-96DA-415C-A988-7ABDFD8EC5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08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30270"/>
          </a:xfrm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MOLEKULE – NOSILKE ŽIVLJENJA</a:t>
            </a:r>
            <a:endParaRPr lang="sl-SI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444" y="3152633"/>
            <a:ext cx="4600575" cy="2924175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89213" y="3152633"/>
            <a:ext cx="8915399" cy="3398292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99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5257"/>
          </a:xfrm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AMINI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583140"/>
            <a:ext cx="8915400" cy="4328082"/>
          </a:xfrm>
        </p:spPr>
        <p:txBody>
          <a:bodyPr>
            <a:norm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So derivati amonijaka.</a:t>
            </a:r>
          </a:p>
          <a:p>
            <a:endParaRPr lang="sl-SI" sz="2000" dirty="0">
              <a:latin typeface="Comic Sans MS" panose="030F0702030302020204" pitchFamily="66" charset="0"/>
            </a:endParaRPr>
          </a:p>
          <a:p>
            <a:endParaRPr lang="sl-SI" sz="2000" dirty="0" smtClean="0">
              <a:latin typeface="Comic Sans MS" panose="030F0702030302020204" pitchFamily="66" charset="0"/>
            </a:endParaRPr>
          </a:p>
          <a:p>
            <a:endParaRPr lang="sl-S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2000" dirty="0" smtClean="0">
              <a:latin typeface="Comic Sans MS" panose="030F0702030302020204" pitchFamily="66" charset="0"/>
            </a:endParaRPr>
          </a:p>
          <a:p>
            <a:r>
              <a:rPr lang="sl-SI" sz="2000" dirty="0" smtClean="0">
                <a:latin typeface="Comic Sans MS" panose="030F0702030302020204" pitchFamily="66" charset="0"/>
              </a:rPr>
              <a:t>Če zamenjamo en vodikov atom z metilno skupino – METILAMIN.</a:t>
            </a:r>
          </a:p>
          <a:p>
            <a:pPr marL="0" indent="0">
              <a:buNone/>
            </a:pPr>
            <a:endParaRPr lang="sl-SI" sz="2000" dirty="0" smtClean="0">
              <a:latin typeface="Comic Sans MS" panose="030F0702030302020204" pitchFamily="66" charset="0"/>
            </a:endParaRPr>
          </a:p>
          <a:p>
            <a:endParaRPr lang="sl-SI" sz="2000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669" y="2220463"/>
            <a:ext cx="3810000" cy="1352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219" y="4355379"/>
            <a:ext cx="26289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9963"/>
          </a:xfrm>
        </p:spPr>
        <p:txBody>
          <a:bodyPr/>
          <a:lstStyle/>
          <a:p>
            <a:pPr algn="ctr"/>
            <a:r>
              <a:rPr lang="sl-SI" b="1" i="1" dirty="0" smtClean="0">
                <a:latin typeface="Comic Sans MS" panose="030F0702030302020204" pitchFamily="66" charset="0"/>
              </a:rPr>
              <a:t>Ločimo 3 vrste aminov:</a:t>
            </a:r>
            <a:endParaRPr lang="sl-SI" b="1" i="1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99491" y="1570183"/>
            <a:ext cx="9805121" cy="4341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i="1" dirty="0" smtClean="0">
                <a:latin typeface="Comic Sans MS" panose="030F0702030302020204" pitchFamily="66" charset="0"/>
              </a:rPr>
              <a:t>S pomočjo delovnega zvezka Znam za več (str. 59) poskušaj napisati en primer za:</a:t>
            </a:r>
          </a:p>
          <a:p>
            <a:pPr marL="0" indent="0">
              <a:buNone/>
            </a:pPr>
            <a:endParaRPr lang="sl-SI" sz="500" b="1" i="1" dirty="0" smtClean="0">
              <a:latin typeface="Comic Sans MS" panose="030F0702030302020204" pitchFamily="66" charset="0"/>
            </a:endParaRPr>
          </a:p>
          <a:p>
            <a:r>
              <a:rPr lang="sl-SI" sz="2400" b="1" i="1" dirty="0" smtClean="0">
                <a:latin typeface="Comic Sans MS" panose="030F0702030302020204" pitchFamily="66" charset="0"/>
              </a:rPr>
              <a:t>PRIMARNI AMIN</a:t>
            </a:r>
          </a:p>
          <a:p>
            <a:pPr marL="0" indent="0">
              <a:buNone/>
            </a:pPr>
            <a:endParaRPr lang="sl-SI" sz="1100" b="1" i="1" dirty="0" smtClean="0">
              <a:latin typeface="Comic Sans MS" panose="030F0702030302020204" pitchFamily="66" charset="0"/>
            </a:endParaRPr>
          </a:p>
          <a:p>
            <a:r>
              <a:rPr lang="sl-SI" sz="2400" b="1" i="1" dirty="0" smtClean="0">
                <a:latin typeface="Comic Sans MS" panose="030F0702030302020204" pitchFamily="66" charset="0"/>
              </a:rPr>
              <a:t>SEKUNDARNI AMIN</a:t>
            </a:r>
          </a:p>
          <a:p>
            <a:endParaRPr lang="sl-SI" sz="1100" b="1" i="1" dirty="0" smtClean="0">
              <a:latin typeface="Comic Sans MS" panose="030F0702030302020204" pitchFamily="66" charset="0"/>
            </a:endParaRPr>
          </a:p>
          <a:p>
            <a:r>
              <a:rPr lang="sl-SI" sz="2400" b="1" i="1" dirty="0" smtClean="0">
                <a:latin typeface="Comic Sans MS" panose="030F0702030302020204" pitchFamily="66" charset="0"/>
              </a:rPr>
              <a:t>TERCIARNI AMIN</a:t>
            </a:r>
          </a:p>
          <a:p>
            <a:endParaRPr lang="sl-SI" sz="1100" b="1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1600" b="1" i="1" dirty="0" smtClean="0">
                <a:latin typeface="Comic Sans MS" panose="030F0702030302020204" pitchFamily="66" charset="0"/>
              </a:rPr>
              <a:t>Pri pisanju se spomni tudi na primarne, sekundarne in terciarne alkoholi.</a:t>
            </a:r>
            <a:endParaRPr lang="sl-SI" sz="1600" b="1" i="1" dirty="0">
              <a:latin typeface="Comic Sans MS" panose="030F0702030302020204" pitchFamily="66" charset="0"/>
            </a:endParaRPr>
          </a:p>
          <a:p>
            <a:endParaRPr lang="sl-SI" sz="2400" b="1" i="1" dirty="0"/>
          </a:p>
        </p:txBody>
      </p:sp>
    </p:spTree>
    <p:extLst>
      <p:ext uri="{BB962C8B-B14F-4D97-AF65-F5344CB8AC3E}">
        <p14:creationId xmlns:p14="http://schemas.microsoft.com/office/powerpoint/2010/main" val="26020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1609"/>
          </a:xfrm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AMINOKISLINE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405719"/>
            <a:ext cx="8915400" cy="4505503"/>
          </a:xfrm>
        </p:spPr>
        <p:txBody>
          <a:bodyPr>
            <a:norm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Če </a:t>
            </a:r>
            <a:r>
              <a:rPr lang="sl-SI" sz="2000" dirty="0" err="1" smtClean="0">
                <a:latin typeface="Comic Sans MS" panose="030F0702030302020204" pitchFamily="66" charset="0"/>
              </a:rPr>
              <a:t>metilaminu</a:t>
            </a:r>
            <a:r>
              <a:rPr lang="sl-SI" sz="2000" dirty="0" smtClean="0">
                <a:latin typeface="Comic Sans MS" panose="030F0702030302020204" pitchFamily="66" charset="0"/>
              </a:rPr>
              <a:t> zamenjamo en vodikov atom s karboksilno skupino – model aminokisline GLICINA.</a:t>
            </a:r>
          </a:p>
          <a:p>
            <a:endParaRPr lang="sl-SI" sz="2000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61" y="2187328"/>
            <a:ext cx="3333750" cy="3333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72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7983" y="624110"/>
            <a:ext cx="9566630" cy="863496"/>
          </a:xfrm>
        </p:spPr>
        <p:txBody>
          <a:bodyPr>
            <a:normAutofit/>
          </a:bodyPr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LASTNOSTI AMINOKISLINE - glicina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774209"/>
            <a:ext cx="8915400" cy="4137013"/>
          </a:xfrm>
        </p:spPr>
        <p:txBody>
          <a:bodyPr>
            <a:norm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Pri sobnih pogojih je trd</a:t>
            </a:r>
            <a:r>
              <a:rPr lang="sl-SI" sz="2000" dirty="0">
                <a:latin typeface="Comic Sans MS" panose="030F0702030302020204" pitchFamily="66" charset="0"/>
              </a:rPr>
              <a:t>e</a:t>
            </a:r>
            <a:r>
              <a:rPr lang="sl-SI" sz="2000" dirty="0" smtClean="0">
                <a:latin typeface="Comic Sans MS" panose="030F0702030302020204" pitchFamily="66" charset="0"/>
              </a:rPr>
              <a:t>n, kristalna snov.</a:t>
            </a:r>
          </a:p>
          <a:p>
            <a:r>
              <a:rPr lang="sl-SI" sz="2000" dirty="0" smtClean="0">
                <a:latin typeface="Comic Sans MS" panose="030F0702030302020204" pitchFamily="66" charset="0"/>
              </a:rPr>
              <a:t>Nima posebnega vonja.</a:t>
            </a:r>
          </a:p>
          <a:p>
            <a:r>
              <a:rPr lang="sl-SI" sz="2000" dirty="0" smtClean="0">
                <a:latin typeface="Comic Sans MS" panose="030F0702030302020204" pitchFamily="66" charset="0"/>
              </a:rPr>
              <a:t>V vodi je dobro topen.</a:t>
            </a:r>
          </a:p>
          <a:p>
            <a:r>
              <a:rPr lang="sl-SI" sz="2000" dirty="0" smtClean="0">
                <a:latin typeface="Comic Sans MS" panose="030F0702030302020204" pitchFamily="66" charset="0"/>
              </a:rPr>
              <a:t>Ima visoko tališče.</a:t>
            </a:r>
          </a:p>
          <a:p>
            <a:pPr marL="0" indent="0">
              <a:buNone/>
            </a:pPr>
            <a:endParaRPr lang="sl-SI" sz="2000" dirty="0">
              <a:latin typeface="Comic Sans MS" panose="030F0702030302020204" pitchFamily="66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t="6788" r="42358" b="13047"/>
          <a:stretch/>
        </p:blipFill>
        <p:spPr>
          <a:xfrm>
            <a:off x="7852867" y="2702257"/>
            <a:ext cx="2396602" cy="2561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506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8905"/>
          </a:xfrm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AMINOKISLINE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528549"/>
            <a:ext cx="8915400" cy="4382673"/>
          </a:xfrm>
        </p:spPr>
        <p:txBody>
          <a:bodyPr>
            <a:norm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So osnovne nosilke življenja, ki imajo na ogljikove atome vezane atome dušika.</a:t>
            </a:r>
          </a:p>
          <a:p>
            <a:r>
              <a:rPr lang="sl-SI" sz="2000" dirty="0" smtClean="0">
                <a:latin typeface="Comic Sans MS" panose="030F0702030302020204" pitchFamily="66" charset="0"/>
              </a:rPr>
              <a:t>Znanstveniki – dokazali nastanek aminokislin v vesolju ter njihov prihod na Zemljo.</a:t>
            </a:r>
          </a:p>
          <a:p>
            <a:r>
              <a:rPr lang="sl-SI" sz="2000" dirty="0" smtClean="0">
                <a:latin typeface="Comic Sans MS" panose="030F0702030302020204" pitchFamily="66" charset="0"/>
              </a:rPr>
              <a:t>Aminokisline se povezujejo v BELJAKOVINE - PROTEINE.</a:t>
            </a:r>
          </a:p>
          <a:p>
            <a:endParaRPr lang="sl-SI" sz="2000" dirty="0" smtClean="0">
              <a:latin typeface="Comic Sans MS" panose="030F0702030302020204" pitchFamily="66" charset="0"/>
            </a:endParaRPr>
          </a:p>
          <a:p>
            <a:endParaRPr lang="sl-S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Comic Sans MS" panose="030F0702030302020204" pitchFamily="66" charset="0"/>
              </a:rPr>
              <a:t>                                                  So izredno pomembne za življenje,                              </a:t>
            </a:r>
          </a:p>
          <a:p>
            <a:pPr marL="0" indent="0">
              <a:buNone/>
            </a:pPr>
            <a:r>
              <a:rPr lang="sl-SI" sz="2000" dirty="0">
                <a:latin typeface="Comic Sans MS" panose="030F0702030302020204" pitchFamily="66" charset="0"/>
              </a:rPr>
              <a:t> </a:t>
            </a:r>
            <a:r>
              <a:rPr lang="sl-SI" sz="2000" dirty="0" smtClean="0">
                <a:latin typeface="Comic Sans MS" panose="030F0702030302020204" pitchFamily="66" charset="0"/>
              </a:rPr>
              <a:t>                                                 predstavljajo skoraj 15% vseh snovi v  </a:t>
            </a:r>
          </a:p>
          <a:p>
            <a:pPr marL="0" indent="0">
              <a:buNone/>
            </a:pPr>
            <a:r>
              <a:rPr lang="sl-SI" sz="2000" dirty="0">
                <a:latin typeface="Comic Sans MS" panose="030F0702030302020204" pitchFamily="66" charset="0"/>
              </a:rPr>
              <a:t> </a:t>
            </a:r>
            <a:r>
              <a:rPr lang="sl-SI" sz="2000" dirty="0" smtClean="0">
                <a:latin typeface="Comic Sans MS" panose="030F0702030302020204" pitchFamily="66" charset="0"/>
              </a:rPr>
              <a:t>                                                 človeškem telesu.</a:t>
            </a:r>
          </a:p>
          <a:p>
            <a:pPr marL="0" indent="0">
              <a:buNone/>
            </a:pPr>
            <a:endParaRPr lang="sl-SI" sz="20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7046912" y="3402415"/>
            <a:ext cx="300251" cy="832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797" y="4234928"/>
            <a:ext cx="3286125" cy="1390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4439"/>
          </a:xfrm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ZGRADBA AMINOKISLIN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651379"/>
            <a:ext cx="8915400" cy="4259843"/>
          </a:xfrm>
        </p:spPr>
        <p:txBody>
          <a:bodyPr>
            <a:normAutofit lnSpcReduction="10000"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Splošno formulo aminokislin zapišemo takole:</a:t>
            </a:r>
          </a:p>
          <a:p>
            <a:endParaRPr lang="sl-SI" sz="2000" dirty="0">
              <a:latin typeface="Comic Sans MS" panose="030F0702030302020204" pitchFamily="66" charset="0"/>
            </a:endParaRPr>
          </a:p>
          <a:p>
            <a:endParaRPr lang="sl-SI" sz="2000" dirty="0" smtClean="0">
              <a:latin typeface="Comic Sans MS" panose="030F0702030302020204" pitchFamily="66" charset="0"/>
            </a:endParaRPr>
          </a:p>
          <a:p>
            <a:endParaRPr lang="sl-SI" sz="2000" dirty="0">
              <a:latin typeface="Comic Sans MS" panose="030F0702030302020204" pitchFamily="66" charset="0"/>
            </a:endParaRPr>
          </a:p>
          <a:p>
            <a:endParaRPr lang="sl-SI" sz="2000" dirty="0" smtClean="0">
              <a:latin typeface="Comic Sans MS" panose="030F0702030302020204" pitchFamily="66" charset="0"/>
            </a:endParaRPr>
          </a:p>
          <a:p>
            <a:endParaRPr lang="sl-SI" sz="2000" dirty="0">
              <a:latin typeface="Comic Sans MS" panose="030F0702030302020204" pitchFamily="66" charset="0"/>
            </a:endParaRPr>
          </a:p>
          <a:p>
            <a:endParaRPr lang="sl-SI" sz="2000" dirty="0" smtClean="0">
              <a:latin typeface="Comic Sans MS" panose="030F0702030302020204" pitchFamily="66" charset="0"/>
            </a:endParaRPr>
          </a:p>
          <a:p>
            <a:r>
              <a:rPr lang="sl-SI" sz="2000" dirty="0" smtClean="0">
                <a:latin typeface="Comic Sans MS" panose="030F0702030302020204" pitchFamily="66" charset="0"/>
              </a:rPr>
              <a:t>Po zgradbi so sorodne </a:t>
            </a:r>
            <a:r>
              <a:rPr lang="sl-SI" sz="2000" dirty="0" err="1" smtClean="0">
                <a:latin typeface="Comic Sans MS" panose="030F0702030302020204" pitchFamily="66" charset="0"/>
              </a:rPr>
              <a:t>amonjaku</a:t>
            </a:r>
            <a:r>
              <a:rPr lang="sl-SI" sz="2000" dirty="0" smtClean="0">
                <a:latin typeface="Comic Sans MS" panose="030F0702030302020204" pitchFamily="66" charset="0"/>
              </a:rPr>
              <a:t> – bazične lastnosti.</a:t>
            </a:r>
          </a:p>
          <a:p>
            <a:r>
              <a:rPr lang="sl-SI" sz="2000" dirty="0" smtClean="0">
                <a:latin typeface="Comic Sans MS" panose="030F0702030302020204" pitchFamily="66" charset="0"/>
              </a:rPr>
              <a:t>Imajo bazično AMINSKO SKUPINO – </a:t>
            </a:r>
            <a:r>
              <a:rPr lang="sl-SI" sz="2000" b="1" dirty="0" smtClean="0">
                <a:latin typeface="Comic Sans MS" panose="030F0702030302020204" pitchFamily="66" charset="0"/>
              </a:rPr>
              <a:t>NH</a:t>
            </a:r>
            <a:r>
              <a:rPr lang="sl-SI" sz="2000" b="1" baseline="-25000" dirty="0" smtClean="0"/>
              <a:t>2, </a:t>
            </a:r>
          </a:p>
          <a:p>
            <a:pPr marL="0" indent="0">
              <a:buNone/>
            </a:pPr>
            <a:r>
              <a:rPr lang="sl-SI" sz="2000" b="1" baseline="-25000" dirty="0">
                <a:latin typeface="Comic Sans MS" panose="030F0702030302020204" pitchFamily="66" charset="0"/>
              </a:rPr>
              <a:t> </a:t>
            </a:r>
            <a:r>
              <a:rPr lang="sl-SI" sz="2000" b="1" dirty="0" smtClean="0">
                <a:latin typeface="Comic Sans MS" panose="030F0702030302020204" pitchFamily="66" charset="0"/>
              </a:rPr>
              <a:t>   </a:t>
            </a:r>
            <a:r>
              <a:rPr lang="sl-SI" sz="2000" dirty="0" smtClean="0">
                <a:latin typeface="Comic Sans MS" panose="030F0702030302020204" pitchFamily="66" charset="0"/>
              </a:rPr>
              <a:t>kislo KARBOKSILNO SKUPINO - </a:t>
            </a:r>
            <a:r>
              <a:rPr lang="sl-SI" sz="2000" b="1" dirty="0" smtClean="0">
                <a:latin typeface="Comic Sans MS" panose="030F0702030302020204" pitchFamily="66" charset="0"/>
              </a:rPr>
              <a:t>COOH.</a:t>
            </a:r>
            <a:endParaRPr lang="sl-SI" sz="2000" b="1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261" y="2423116"/>
            <a:ext cx="2533650" cy="1800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210" y="2386992"/>
            <a:ext cx="2941518" cy="17649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092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88107" y="624110"/>
            <a:ext cx="9416505" cy="83620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KISLOST IN BAZIČNOST AMINOKISLIN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51380" y="1460311"/>
            <a:ext cx="9856945" cy="4571634"/>
          </a:xfrm>
        </p:spPr>
        <p:txBody>
          <a:bodyPr>
            <a:norm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Poznamo 20 </a:t>
            </a:r>
            <a:r>
              <a:rPr lang="sl-SI" sz="2000" dirty="0" err="1" smtClean="0">
                <a:latin typeface="Comic Sans MS" panose="030F0702030302020204" pitchFamily="66" charset="0"/>
              </a:rPr>
              <a:t>proteinogenih</a:t>
            </a:r>
            <a:r>
              <a:rPr lang="sl-SI" sz="2000" dirty="0" smtClean="0">
                <a:latin typeface="Comic Sans MS" panose="030F0702030302020204" pitchFamily="66" charset="0"/>
              </a:rPr>
              <a:t> aminokislin. </a:t>
            </a:r>
            <a:r>
              <a:rPr lang="sl-SI" sz="2000" u="sng" smtClean="0">
                <a:latin typeface="Comic Sans MS" panose="030F0702030302020204" pitchFamily="66" charset="0"/>
              </a:rPr>
              <a:t>Naštej jih!</a:t>
            </a:r>
            <a:endParaRPr lang="sl-SI" sz="2000" u="sng" dirty="0" smtClean="0">
              <a:latin typeface="Comic Sans MS" panose="030F0702030302020204" pitchFamily="66" charset="0"/>
            </a:endParaRPr>
          </a:p>
          <a:p>
            <a:r>
              <a:rPr lang="sl-SI" sz="2000" dirty="0" smtClean="0">
                <a:latin typeface="Comic Sans MS" panose="030F0702030302020204" pitchFamily="66" charset="0"/>
              </a:rPr>
              <a:t>Ločimo kisle,          bazične      in      nevtralne aminokisline.</a:t>
            </a:r>
          </a:p>
        </p:txBody>
      </p:sp>
      <p:sp>
        <p:nvSpPr>
          <p:cNvPr id="4" name="Puščica dol 3"/>
          <p:cNvSpPr/>
          <p:nvPr/>
        </p:nvSpPr>
        <p:spPr>
          <a:xfrm>
            <a:off x="7533563" y="2374708"/>
            <a:ext cx="382137" cy="655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6673756" y="3029803"/>
            <a:ext cx="294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     Glicin in </a:t>
            </a:r>
            <a:r>
              <a:rPr lang="sl-SI" sz="2000" dirty="0" err="1" smtClean="0">
                <a:latin typeface="Comic Sans MS" panose="030F0702030302020204" pitchFamily="66" charset="0"/>
              </a:rPr>
              <a:t>alanin</a:t>
            </a:r>
            <a:endParaRPr lang="sl-SI" sz="2000" dirty="0">
              <a:latin typeface="Comic Sans MS" panose="030F0702030302020204" pitchFamily="66" charset="0"/>
            </a:endParaRPr>
          </a:p>
        </p:txBody>
      </p:sp>
      <p:sp>
        <p:nvSpPr>
          <p:cNvPr id="6" name="Puščica dol 5"/>
          <p:cNvSpPr/>
          <p:nvPr/>
        </p:nvSpPr>
        <p:spPr>
          <a:xfrm>
            <a:off x="2904162" y="2233571"/>
            <a:ext cx="453637" cy="1992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1651380" y="4376270"/>
            <a:ext cx="313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Če ima na stranski skupini vezano še dodatno karboksilno skupino.</a:t>
            </a:r>
            <a:endParaRPr lang="sl-SI" sz="2000" dirty="0">
              <a:latin typeface="Comic Sans MS" panose="030F0702030302020204" pitchFamily="66" charset="0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4285398" y="3307082"/>
            <a:ext cx="241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Če ima na stranski skupini vezano še dodatno aminska skupino.</a:t>
            </a:r>
            <a:endParaRPr lang="sl-SI" sz="2000" dirty="0">
              <a:latin typeface="Comic Sans MS" panose="030F0702030302020204" pitchFamily="66" charset="0"/>
            </a:endParaRPr>
          </a:p>
        </p:txBody>
      </p:sp>
      <p:sp>
        <p:nvSpPr>
          <p:cNvPr id="11" name="Puščica dol 10"/>
          <p:cNvSpPr/>
          <p:nvPr/>
        </p:nvSpPr>
        <p:spPr>
          <a:xfrm>
            <a:off x="4790816" y="2233571"/>
            <a:ext cx="449924" cy="996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07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ENAČBA NASTANKA </a:t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IONA DVOJČKA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 smtClean="0">
                <a:latin typeface="Comic Sans MS" panose="030F0702030302020204" pitchFamily="66" charset="0"/>
              </a:rPr>
              <a:t>S pomočjo učbenika str. 221 napiši enačbo nastajanja </a:t>
            </a:r>
            <a:r>
              <a:rPr lang="sl-SI" sz="2000" smtClean="0">
                <a:latin typeface="Comic Sans MS" panose="030F0702030302020204" pitchFamily="66" charset="0"/>
              </a:rPr>
              <a:t>iona dvojčka.</a:t>
            </a:r>
            <a:endParaRPr lang="sl-SI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Jat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253</Words>
  <Application>Microsoft Office PowerPoint</Application>
  <PresentationFormat>Širokozaslonsko</PresentationFormat>
  <Paragraphs>53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Comic Sans MS</vt:lpstr>
      <vt:lpstr>Wingdings 3</vt:lpstr>
      <vt:lpstr>Jata</vt:lpstr>
      <vt:lpstr>MOLEKULE – NOSILKE ŽIVLJENJA</vt:lpstr>
      <vt:lpstr>AMINI</vt:lpstr>
      <vt:lpstr>Ločimo 3 vrste aminov:</vt:lpstr>
      <vt:lpstr>AMINOKISLINE</vt:lpstr>
      <vt:lpstr>LASTNOSTI AMINOKISLINE - glicina</vt:lpstr>
      <vt:lpstr>AMINOKISLINE</vt:lpstr>
      <vt:lpstr>ZGRADBA AMINOKISLIN</vt:lpstr>
      <vt:lpstr>KISLOST IN BAZIČNOST AMINOKISLIN</vt:lpstr>
      <vt:lpstr>ENAČBA NASTANKA  IONA DVOJČKA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MOLEKULE – NOSILKE ŽIVLJENJA</dc:title>
  <dc:creator>Uporabnik</dc:creator>
  <cp:lastModifiedBy>Uporabnik</cp:lastModifiedBy>
  <cp:revision>19</cp:revision>
  <dcterms:created xsi:type="dcterms:W3CDTF">2018-05-03T10:51:11Z</dcterms:created>
  <dcterms:modified xsi:type="dcterms:W3CDTF">2020-03-30T13:24:39Z</dcterms:modified>
</cp:coreProperties>
</file>