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76" r:id="rId5"/>
    <p:sldId id="275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00080"/>
    <a:srgbClr val="CC0099"/>
    <a:srgbClr val="19F323"/>
    <a:srgbClr val="CC0000"/>
    <a:srgbClr val="EA2294"/>
    <a:srgbClr val="F72557"/>
    <a:srgbClr val="F84A73"/>
    <a:srgbClr val="940E5B"/>
    <a:srgbClr val="F418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E7EDA-2D9D-48C4-95EF-51087166248B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FE680-6187-4F84-9981-C4EEFC679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102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FE680-6187-4F84-9981-C4EEFC679D3C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5DB4-5352-4D82-97D0-A816B37EB26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E570-11DB-4FE5-89D8-3ED29D182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5DB4-5352-4D82-97D0-A816B37EB26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E570-11DB-4FE5-89D8-3ED29D182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5DB4-5352-4D82-97D0-A816B37EB26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E570-11DB-4FE5-89D8-3ED29D182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5DB4-5352-4D82-97D0-A816B37EB26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E570-11DB-4FE5-89D8-3ED29D182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5DB4-5352-4D82-97D0-A816B37EB26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E570-11DB-4FE5-89D8-3ED29D182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5DB4-5352-4D82-97D0-A816B37EB26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E570-11DB-4FE5-89D8-3ED29D182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5DB4-5352-4D82-97D0-A816B37EB26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E570-11DB-4FE5-89D8-3ED29D182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5DB4-5352-4D82-97D0-A816B37EB26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E570-11DB-4FE5-89D8-3ED29D182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5DB4-5352-4D82-97D0-A816B37EB26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E570-11DB-4FE5-89D8-3ED29D182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5DB4-5352-4D82-97D0-A816B37EB26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E570-11DB-4FE5-89D8-3ED29D182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5DB4-5352-4D82-97D0-A816B37EB26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E570-11DB-4FE5-89D8-3ED29D182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15DB4-5352-4D82-97D0-A816B37EB26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CE570-11DB-4FE5-89D8-3ED29D182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 descr="http://3.bp.blogspot.com/-8q6pQYLfc4Y/TagfBu0aooI/AAAAAAAACiA/epPNqdTKMW0/s400/Homer%2BSimpson%2BApple-60096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7567"/>
            <a:ext cx="8793480" cy="6684233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813903" y="1021140"/>
            <a:ext cx="775725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AbcAlegria" pitchFamily="2" charset="0"/>
              </a:rPr>
              <a:t>Passive voice</a:t>
            </a:r>
            <a:r>
              <a:rPr lang="sl-SI" sz="9600" b="1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AbcAlegria" pitchFamily="2" charset="0"/>
              </a:rPr>
              <a:t> (trpnik)</a:t>
            </a:r>
            <a:endParaRPr lang="en-US" sz="9600" b="1" dirty="0">
              <a:solidFill>
                <a:schemeClr val="tx1">
                  <a:lumMod val="40000"/>
                  <a:lumOff val="60000"/>
                </a:schemeClr>
              </a:solidFill>
              <a:latin typeface="AbcAlegri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dirty="0" smtClean="0"/>
              <a:t>People </a:t>
            </a:r>
            <a:r>
              <a:rPr lang="en-US" sz="4000" dirty="0" err="1" smtClean="0"/>
              <a:t>swep</a:t>
            </a:r>
            <a:r>
              <a:rPr lang="sl-SI" sz="4000" dirty="0" smtClean="0"/>
              <a:t>t</a:t>
            </a:r>
            <a:r>
              <a:rPr lang="en-US" sz="4000" dirty="0" smtClean="0"/>
              <a:t> graves.</a:t>
            </a:r>
            <a:br>
              <a:rPr lang="en-US" sz="4000" dirty="0" smtClean="0"/>
            </a:br>
            <a:r>
              <a:rPr lang="en-US" sz="4000" dirty="0" smtClean="0"/>
              <a:t>Graves __________________.</a:t>
            </a:r>
            <a:endParaRPr lang="en-U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3 Elipse"/>
          <p:cNvSpPr/>
          <p:nvPr/>
        </p:nvSpPr>
        <p:spPr>
          <a:xfrm>
            <a:off x="990600" y="2286000"/>
            <a:ext cx="2667000" cy="1219200"/>
          </a:xfrm>
          <a:prstGeom prst="ellipse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bcBulletin" pitchFamily="2" charset="0"/>
              </a:rPr>
              <a:t>Is swept</a:t>
            </a:r>
            <a:endParaRPr lang="en-US" sz="4000" dirty="0">
              <a:latin typeface="AbcBulletin" pitchFamily="2" charset="0"/>
            </a:endParaRPr>
          </a:p>
        </p:txBody>
      </p:sp>
      <p:sp>
        <p:nvSpPr>
          <p:cNvPr id="5" name="4 Elipse"/>
          <p:cNvSpPr/>
          <p:nvPr/>
        </p:nvSpPr>
        <p:spPr>
          <a:xfrm>
            <a:off x="4876800" y="2209800"/>
            <a:ext cx="2667000" cy="1371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bcBulletin" pitchFamily="2" charset="0"/>
              </a:rPr>
              <a:t>Are swept</a:t>
            </a:r>
            <a:endParaRPr lang="en-US" sz="4000" dirty="0">
              <a:latin typeface="AbcBulletin" pitchFamily="2" charset="0"/>
            </a:endParaRPr>
          </a:p>
        </p:txBody>
      </p:sp>
      <p:sp>
        <p:nvSpPr>
          <p:cNvPr id="6" name="5 Elipse"/>
          <p:cNvSpPr/>
          <p:nvPr/>
        </p:nvSpPr>
        <p:spPr>
          <a:xfrm>
            <a:off x="914400" y="4343400"/>
            <a:ext cx="2819400" cy="1219200"/>
          </a:xfrm>
          <a:prstGeom prst="ellipse">
            <a:avLst/>
          </a:prstGeom>
          <a:solidFill>
            <a:srgbClr val="19F3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bcBulletin" pitchFamily="2" charset="0"/>
              </a:rPr>
              <a:t>Sweep </a:t>
            </a:r>
            <a:endParaRPr lang="en-US" sz="4000" dirty="0">
              <a:latin typeface="AbcBulletin" pitchFamily="2" charset="0"/>
            </a:endParaRPr>
          </a:p>
        </p:txBody>
      </p:sp>
      <p:sp>
        <p:nvSpPr>
          <p:cNvPr id="7" name="6 Elipse"/>
          <p:cNvSpPr/>
          <p:nvPr/>
        </p:nvSpPr>
        <p:spPr>
          <a:xfrm>
            <a:off x="5029200" y="4419600"/>
            <a:ext cx="2590800" cy="1219200"/>
          </a:xfrm>
          <a:prstGeom prst="ellipse">
            <a:avLst/>
          </a:prstGeom>
          <a:solidFill>
            <a:srgbClr val="EA22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dirty="0" err="1" smtClean="0">
                <a:latin typeface="AbcBulletin" pitchFamily="2" charset="0"/>
              </a:rPr>
              <a:t>Were</a:t>
            </a:r>
            <a:r>
              <a:rPr lang="sl-SI" sz="4000" dirty="0" smtClean="0">
                <a:latin typeface="AbcBulletin" pitchFamily="2" charset="0"/>
              </a:rPr>
              <a:t> s</a:t>
            </a:r>
            <a:r>
              <a:rPr lang="en-US" sz="4000" dirty="0" smtClean="0">
                <a:latin typeface="AbcBulletin" pitchFamily="2" charset="0"/>
              </a:rPr>
              <a:t>wept</a:t>
            </a:r>
            <a:endParaRPr lang="en-US" sz="4000" dirty="0">
              <a:latin typeface="AbcBulletin" pitchFamily="2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407332" y="762000"/>
            <a:ext cx="26606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4000" b="1" dirty="0" err="1" smtClean="0">
                <a:solidFill>
                  <a:srgbClr val="800080"/>
                </a:solidFill>
              </a:rPr>
              <a:t>were</a:t>
            </a:r>
            <a:r>
              <a:rPr lang="en-US" sz="4000" b="1" dirty="0" smtClean="0">
                <a:solidFill>
                  <a:srgbClr val="800080"/>
                </a:solidFill>
              </a:rPr>
              <a:t> swept</a:t>
            </a:r>
            <a:endParaRPr lang="en-US" sz="4000" b="1" dirty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dirty="0" smtClean="0"/>
              <a:t>People </a:t>
            </a:r>
            <a:r>
              <a:rPr lang="sl-SI" sz="4000" dirty="0" err="1" smtClean="0"/>
              <a:t>will</a:t>
            </a:r>
            <a:r>
              <a:rPr lang="sl-SI" sz="4000" dirty="0" smtClean="0"/>
              <a:t> </a:t>
            </a:r>
            <a:r>
              <a:rPr lang="sl-SI" sz="4000" dirty="0" err="1" smtClean="0"/>
              <a:t>buy</a:t>
            </a:r>
            <a:r>
              <a:rPr lang="en-US" sz="4000" dirty="0" smtClean="0"/>
              <a:t> some flowers</a:t>
            </a:r>
            <a:r>
              <a:rPr lang="sl-SI" sz="4000" dirty="0" smtClean="0"/>
              <a:t>.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Some flowers ______________.</a:t>
            </a:r>
            <a:endParaRPr lang="en-U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3 Elipse"/>
          <p:cNvSpPr/>
          <p:nvPr/>
        </p:nvSpPr>
        <p:spPr>
          <a:xfrm>
            <a:off x="1143000" y="2209800"/>
            <a:ext cx="2438400" cy="12192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bcBulletin" pitchFamily="2" charset="0"/>
              </a:rPr>
              <a:t>Is bought</a:t>
            </a:r>
            <a:endParaRPr lang="en-US" sz="3200" dirty="0">
              <a:latin typeface="AbcBulletin" pitchFamily="2" charset="0"/>
            </a:endParaRPr>
          </a:p>
        </p:txBody>
      </p:sp>
      <p:sp>
        <p:nvSpPr>
          <p:cNvPr id="5" name="4 Elipse"/>
          <p:cNvSpPr/>
          <p:nvPr/>
        </p:nvSpPr>
        <p:spPr>
          <a:xfrm>
            <a:off x="5105400" y="2286000"/>
            <a:ext cx="2667000" cy="1219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dirty="0" smtClean="0">
                <a:latin typeface="AbcBulletin" pitchFamily="2" charset="0"/>
              </a:rPr>
              <a:t>Will </a:t>
            </a:r>
            <a:r>
              <a:rPr lang="sl-SI" sz="3200" dirty="0" err="1" smtClean="0">
                <a:latin typeface="AbcBulletin" pitchFamily="2" charset="0"/>
              </a:rPr>
              <a:t>be</a:t>
            </a:r>
            <a:r>
              <a:rPr lang="sl-SI" sz="3200" dirty="0" smtClean="0">
                <a:latin typeface="AbcBulletin" pitchFamily="2" charset="0"/>
              </a:rPr>
              <a:t> </a:t>
            </a:r>
            <a:r>
              <a:rPr lang="en-US" sz="3200" dirty="0" smtClean="0">
                <a:latin typeface="AbcBulletin" pitchFamily="2" charset="0"/>
              </a:rPr>
              <a:t>bought</a:t>
            </a:r>
            <a:endParaRPr lang="en-US" sz="3200" dirty="0">
              <a:latin typeface="AbcBulletin" pitchFamily="2" charset="0"/>
            </a:endParaRPr>
          </a:p>
        </p:txBody>
      </p:sp>
      <p:sp>
        <p:nvSpPr>
          <p:cNvPr id="6" name="5 Elipse"/>
          <p:cNvSpPr/>
          <p:nvPr/>
        </p:nvSpPr>
        <p:spPr>
          <a:xfrm>
            <a:off x="5334000" y="4114800"/>
            <a:ext cx="2590800" cy="1219200"/>
          </a:xfrm>
          <a:prstGeom prst="ellipse">
            <a:avLst/>
          </a:prstGeom>
          <a:solidFill>
            <a:srgbClr val="EA22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AbcBulletin" pitchFamily="2" charset="0"/>
              </a:rPr>
              <a:t>Buyed</a:t>
            </a:r>
            <a:r>
              <a:rPr lang="en-US" sz="3200" dirty="0" smtClean="0">
                <a:latin typeface="AbcBulletin" pitchFamily="2" charset="0"/>
              </a:rPr>
              <a:t> </a:t>
            </a:r>
            <a:endParaRPr lang="en-US" sz="3200" dirty="0">
              <a:latin typeface="AbcBulletin" pitchFamily="2" charset="0"/>
            </a:endParaRPr>
          </a:p>
        </p:txBody>
      </p:sp>
      <p:sp>
        <p:nvSpPr>
          <p:cNvPr id="7" name="6 Elipse"/>
          <p:cNvSpPr/>
          <p:nvPr/>
        </p:nvSpPr>
        <p:spPr>
          <a:xfrm>
            <a:off x="1447800" y="4038600"/>
            <a:ext cx="2590800" cy="1295400"/>
          </a:xfrm>
          <a:prstGeom prst="ellipse">
            <a:avLst/>
          </a:prstGeom>
          <a:solidFill>
            <a:srgbClr val="19F3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bcBulletin" pitchFamily="2" charset="0"/>
              </a:rPr>
              <a:t>Are bought</a:t>
            </a:r>
            <a:endParaRPr lang="en-US" sz="3200" dirty="0">
              <a:latin typeface="AbcBulletin" pitchFamily="2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742382" y="838200"/>
            <a:ext cx="29295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600" b="1" dirty="0" err="1" smtClean="0">
                <a:solidFill>
                  <a:srgbClr val="800080"/>
                </a:solidFill>
              </a:rPr>
              <a:t>will</a:t>
            </a:r>
            <a:r>
              <a:rPr lang="sl-SI" sz="3600" b="1" dirty="0" smtClean="0">
                <a:solidFill>
                  <a:srgbClr val="800080"/>
                </a:solidFill>
              </a:rPr>
              <a:t> </a:t>
            </a:r>
            <a:r>
              <a:rPr lang="sl-SI" sz="3600" b="1" dirty="0" err="1" smtClean="0">
                <a:solidFill>
                  <a:srgbClr val="800080"/>
                </a:solidFill>
              </a:rPr>
              <a:t>be</a:t>
            </a:r>
            <a:r>
              <a:rPr lang="en-US" sz="3600" b="1" dirty="0" smtClean="0">
                <a:solidFill>
                  <a:srgbClr val="800080"/>
                </a:solidFill>
              </a:rPr>
              <a:t> bought</a:t>
            </a:r>
            <a:endParaRPr lang="en-US" sz="3600" b="1" dirty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dirty="0" smtClean="0"/>
              <a:t>Miss Lee paints a picture.</a:t>
            </a:r>
            <a:br>
              <a:rPr lang="en-US" sz="4000" dirty="0" smtClean="0"/>
            </a:br>
            <a:r>
              <a:rPr lang="en-US" sz="4000" dirty="0" smtClean="0"/>
              <a:t>A picture ___________ by Miss Lee.</a:t>
            </a:r>
            <a:endParaRPr lang="en-U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4 Elipse"/>
          <p:cNvSpPr/>
          <p:nvPr/>
        </p:nvSpPr>
        <p:spPr>
          <a:xfrm>
            <a:off x="1143000" y="1905000"/>
            <a:ext cx="2743200" cy="1295400"/>
          </a:xfrm>
          <a:prstGeom prst="ellipse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bcBulletin" pitchFamily="2" charset="0"/>
              </a:rPr>
              <a:t>Painted</a:t>
            </a:r>
            <a:endParaRPr lang="en-US" sz="3200" dirty="0">
              <a:latin typeface="AbcBulletin" pitchFamily="2" charset="0"/>
            </a:endParaRPr>
          </a:p>
        </p:txBody>
      </p:sp>
      <p:sp>
        <p:nvSpPr>
          <p:cNvPr id="6" name="5 Elipse"/>
          <p:cNvSpPr/>
          <p:nvPr/>
        </p:nvSpPr>
        <p:spPr>
          <a:xfrm>
            <a:off x="1295400" y="3733800"/>
            <a:ext cx="2743200" cy="1295400"/>
          </a:xfrm>
          <a:prstGeom prst="ellipse">
            <a:avLst/>
          </a:prstGeom>
          <a:solidFill>
            <a:srgbClr val="19F3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bcBulletin" pitchFamily="2" charset="0"/>
              </a:rPr>
              <a:t>Paint</a:t>
            </a:r>
            <a:endParaRPr lang="en-US" sz="3200" dirty="0">
              <a:latin typeface="AbcBulletin" pitchFamily="2" charset="0"/>
            </a:endParaRPr>
          </a:p>
        </p:txBody>
      </p:sp>
      <p:sp>
        <p:nvSpPr>
          <p:cNvPr id="7" name="6 Elipse"/>
          <p:cNvSpPr/>
          <p:nvPr/>
        </p:nvSpPr>
        <p:spPr>
          <a:xfrm>
            <a:off x="4648200" y="1981200"/>
            <a:ext cx="2743200" cy="1295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latin typeface="AbcBulletin" pitchFamily="2" charset="0"/>
            </a:endParaRPr>
          </a:p>
          <a:p>
            <a:pPr algn="ctr"/>
            <a:r>
              <a:rPr lang="en-US" sz="3200" dirty="0" smtClean="0">
                <a:latin typeface="AbcBulletin" pitchFamily="2" charset="0"/>
              </a:rPr>
              <a:t>Are painted	</a:t>
            </a:r>
            <a:endParaRPr lang="en-US" sz="3200" dirty="0">
              <a:latin typeface="AbcBulletin" pitchFamily="2" charset="0"/>
            </a:endParaRPr>
          </a:p>
        </p:txBody>
      </p:sp>
      <p:sp>
        <p:nvSpPr>
          <p:cNvPr id="8" name="7 Elipse"/>
          <p:cNvSpPr/>
          <p:nvPr/>
        </p:nvSpPr>
        <p:spPr>
          <a:xfrm>
            <a:off x="4876800" y="3810000"/>
            <a:ext cx="2743200" cy="1295400"/>
          </a:xfrm>
          <a:prstGeom prst="ellipse">
            <a:avLst/>
          </a:prstGeom>
          <a:solidFill>
            <a:srgbClr val="EA22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bcBulletin" pitchFamily="2" charset="0"/>
              </a:rPr>
              <a:t>Is painted</a:t>
            </a:r>
            <a:endParaRPr lang="en-US" sz="3200" dirty="0">
              <a:latin typeface="AbcBulletin" pitchFamily="2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86522" y="838200"/>
            <a:ext cx="20566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600" b="1" dirty="0">
                <a:solidFill>
                  <a:srgbClr val="800080"/>
                </a:solidFill>
              </a:rPr>
              <a:t>i</a:t>
            </a:r>
            <a:r>
              <a:rPr lang="en-US" sz="3600" b="1" dirty="0" smtClean="0">
                <a:solidFill>
                  <a:srgbClr val="800080"/>
                </a:solidFill>
              </a:rPr>
              <a:t>s </a:t>
            </a:r>
            <a:r>
              <a:rPr lang="en-US" sz="3600" b="1" dirty="0" smtClean="0">
                <a:solidFill>
                  <a:srgbClr val="800080"/>
                </a:solidFill>
              </a:rPr>
              <a:t>painted</a:t>
            </a:r>
            <a:endParaRPr lang="en-US" sz="3600" b="1" dirty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dirty="0" smtClean="0"/>
              <a:t>The brother </a:t>
            </a:r>
            <a:r>
              <a:rPr lang="en-US" sz="4000" dirty="0" smtClean="0"/>
              <a:t>ma</a:t>
            </a:r>
            <a:r>
              <a:rPr lang="sl-SI" sz="4000" dirty="0" smtClean="0"/>
              <a:t>d</a:t>
            </a:r>
            <a:r>
              <a:rPr lang="en-US" sz="4000" dirty="0" smtClean="0"/>
              <a:t>e </a:t>
            </a:r>
            <a:r>
              <a:rPr lang="en-US" sz="4000" dirty="0" smtClean="0"/>
              <a:t>a cake.</a:t>
            </a:r>
            <a:br>
              <a:rPr lang="en-US" sz="4000" dirty="0" smtClean="0"/>
            </a:br>
            <a:r>
              <a:rPr lang="en-US" sz="4000" dirty="0" smtClean="0"/>
              <a:t>A cake ___________ by the brother.</a:t>
            </a:r>
            <a:endParaRPr lang="en-U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3 Elipse"/>
          <p:cNvSpPr/>
          <p:nvPr/>
        </p:nvSpPr>
        <p:spPr>
          <a:xfrm>
            <a:off x="1143000" y="2209800"/>
            <a:ext cx="2667000" cy="1219200"/>
          </a:xfrm>
          <a:prstGeom prst="ellipse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AbcBulletin" pitchFamily="2" charset="0"/>
              </a:rPr>
              <a:t>maked</a:t>
            </a:r>
            <a:endParaRPr lang="en-US" sz="4000" dirty="0">
              <a:latin typeface="AbcBulletin" pitchFamily="2" charset="0"/>
            </a:endParaRPr>
          </a:p>
        </p:txBody>
      </p:sp>
      <p:sp>
        <p:nvSpPr>
          <p:cNvPr id="5" name="4 Elipse"/>
          <p:cNvSpPr/>
          <p:nvPr/>
        </p:nvSpPr>
        <p:spPr>
          <a:xfrm>
            <a:off x="1295400" y="4038600"/>
            <a:ext cx="2667000" cy="1219200"/>
          </a:xfrm>
          <a:prstGeom prst="ellipse">
            <a:avLst/>
          </a:prstGeom>
          <a:solidFill>
            <a:srgbClr val="19F3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dirty="0" err="1" smtClean="0">
                <a:latin typeface="AbcBulletin" pitchFamily="2" charset="0"/>
              </a:rPr>
              <a:t>was</a:t>
            </a:r>
            <a:r>
              <a:rPr lang="en-US" sz="4000" dirty="0" smtClean="0">
                <a:latin typeface="AbcBulletin" pitchFamily="2" charset="0"/>
              </a:rPr>
              <a:t> </a:t>
            </a:r>
            <a:r>
              <a:rPr lang="en-US" sz="4000" dirty="0" smtClean="0">
                <a:latin typeface="AbcBulletin" pitchFamily="2" charset="0"/>
              </a:rPr>
              <a:t>made</a:t>
            </a:r>
            <a:endParaRPr lang="en-US" sz="4000" dirty="0">
              <a:latin typeface="AbcBulletin" pitchFamily="2" charset="0"/>
            </a:endParaRPr>
          </a:p>
        </p:txBody>
      </p:sp>
      <p:sp>
        <p:nvSpPr>
          <p:cNvPr id="6" name="5 Elipse"/>
          <p:cNvSpPr/>
          <p:nvPr/>
        </p:nvSpPr>
        <p:spPr>
          <a:xfrm>
            <a:off x="4724400" y="2362200"/>
            <a:ext cx="2667000" cy="1219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bcBulletin" pitchFamily="2" charset="0"/>
              </a:rPr>
              <a:t>Is made</a:t>
            </a:r>
            <a:endParaRPr lang="en-US" sz="4000" dirty="0">
              <a:latin typeface="AbcBulletin" pitchFamily="2" charset="0"/>
            </a:endParaRPr>
          </a:p>
        </p:txBody>
      </p:sp>
      <p:sp>
        <p:nvSpPr>
          <p:cNvPr id="7" name="6 Elipse"/>
          <p:cNvSpPr/>
          <p:nvPr/>
        </p:nvSpPr>
        <p:spPr>
          <a:xfrm>
            <a:off x="4800600" y="4114800"/>
            <a:ext cx="2667000" cy="1219200"/>
          </a:xfrm>
          <a:prstGeom prst="ellipse">
            <a:avLst/>
          </a:prstGeom>
          <a:solidFill>
            <a:srgbClr val="EA22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bcBulletin" pitchFamily="2" charset="0"/>
              </a:rPr>
              <a:t>Is make</a:t>
            </a:r>
            <a:endParaRPr lang="en-US" sz="4000" dirty="0">
              <a:latin typeface="AbcBulletin" pitchFamily="2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457089" y="762000"/>
            <a:ext cx="23383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4000" b="1" dirty="0" err="1" smtClean="0">
                <a:solidFill>
                  <a:srgbClr val="800080"/>
                </a:solidFill>
              </a:rPr>
              <a:t>was</a:t>
            </a:r>
            <a:r>
              <a:rPr lang="en-US" sz="4000" b="1" dirty="0" smtClean="0">
                <a:solidFill>
                  <a:srgbClr val="800080"/>
                </a:solidFill>
              </a:rPr>
              <a:t> </a:t>
            </a:r>
            <a:r>
              <a:rPr lang="en-US" sz="4000" b="1" dirty="0" smtClean="0">
                <a:solidFill>
                  <a:srgbClr val="800080"/>
                </a:solidFill>
              </a:rPr>
              <a:t>made</a:t>
            </a:r>
            <a:endParaRPr lang="en-US" sz="4000" b="1" dirty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John buys some new clothes.	</a:t>
            </a:r>
            <a:br>
              <a:rPr lang="en-US" sz="4000" dirty="0" smtClean="0"/>
            </a:br>
            <a:r>
              <a:rPr lang="en-US" sz="4000" dirty="0" smtClean="0"/>
              <a:t>Some new clothes _________  by John</a:t>
            </a:r>
            <a:endParaRPr lang="en-U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4" name="3 Elipse"/>
          <p:cNvSpPr/>
          <p:nvPr/>
        </p:nvSpPr>
        <p:spPr>
          <a:xfrm>
            <a:off x="1143000" y="2209800"/>
            <a:ext cx="2667000" cy="1371600"/>
          </a:xfrm>
          <a:prstGeom prst="ellipse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bcBulletin" pitchFamily="2" charset="0"/>
              </a:rPr>
              <a:t>bought</a:t>
            </a:r>
            <a:endParaRPr lang="en-US" sz="3600" dirty="0">
              <a:latin typeface="AbcBulletin" pitchFamily="2" charset="0"/>
            </a:endParaRPr>
          </a:p>
        </p:txBody>
      </p:sp>
      <p:sp>
        <p:nvSpPr>
          <p:cNvPr id="5" name="4 Elipse"/>
          <p:cNvSpPr/>
          <p:nvPr/>
        </p:nvSpPr>
        <p:spPr>
          <a:xfrm>
            <a:off x="1295400" y="4191000"/>
            <a:ext cx="2667000" cy="1371600"/>
          </a:xfrm>
          <a:prstGeom prst="ellipse">
            <a:avLst/>
          </a:prstGeom>
          <a:solidFill>
            <a:srgbClr val="19F3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bcBulletin" pitchFamily="2" charset="0"/>
              </a:rPr>
              <a:t>Are bought</a:t>
            </a:r>
            <a:endParaRPr lang="en-US" sz="3600" dirty="0">
              <a:latin typeface="AbcBulletin" pitchFamily="2" charset="0"/>
            </a:endParaRPr>
          </a:p>
        </p:txBody>
      </p:sp>
      <p:sp>
        <p:nvSpPr>
          <p:cNvPr id="6" name="5 Elipse"/>
          <p:cNvSpPr/>
          <p:nvPr/>
        </p:nvSpPr>
        <p:spPr>
          <a:xfrm>
            <a:off x="4572000" y="2286000"/>
            <a:ext cx="2667000" cy="1371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bcBulletin" pitchFamily="2" charset="0"/>
              </a:rPr>
              <a:t>Is bought</a:t>
            </a:r>
            <a:endParaRPr lang="en-US" sz="3600" dirty="0">
              <a:latin typeface="AbcBulletin" pitchFamily="2" charset="0"/>
            </a:endParaRPr>
          </a:p>
        </p:txBody>
      </p:sp>
      <p:sp>
        <p:nvSpPr>
          <p:cNvPr id="7" name="6 Elipse"/>
          <p:cNvSpPr/>
          <p:nvPr/>
        </p:nvSpPr>
        <p:spPr>
          <a:xfrm>
            <a:off x="4648200" y="4191000"/>
            <a:ext cx="2667000" cy="1371600"/>
          </a:xfrm>
          <a:prstGeom prst="ellipse">
            <a:avLst/>
          </a:prstGeom>
          <a:solidFill>
            <a:srgbClr val="EA22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bcBulletin" pitchFamily="2" charset="0"/>
              </a:rPr>
              <a:t>Be bought</a:t>
            </a:r>
            <a:endParaRPr lang="en-US" sz="3600" dirty="0">
              <a:latin typeface="AbcBulletin" pitchFamily="2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346030" y="762000"/>
            <a:ext cx="26235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4000" b="1" dirty="0">
                <a:solidFill>
                  <a:srgbClr val="800080"/>
                </a:solidFill>
              </a:rPr>
              <a:t>a</a:t>
            </a:r>
            <a:r>
              <a:rPr lang="en-US" sz="4000" b="1" dirty="0" smtClean="0">
                <a:solidFill>
                  <a:srgbClr val="800080"/>
                </a:solidFill>
              </a:rPr>
              <a:t>re bought </a:t>
            </a:r>
            <a:endParaRPr lang="en-US" sz="4000" b="1" dirty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The family clean the house</a:t>
            </a:r>
            <a:r>
              <a:rPr lang="sl-SI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house __________________.</a:t>
            </a:r>
            <a:endParaRPr lang="en-U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1066800" y="2209800"/>
          <a:ext cx="7162800" cy="256032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7162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latin typeface="AbcBulletin" pitchFamily="2" charset="0"/>
                        </a:rPr>
                        <a:t>Is cleaned</a:t>
                      </a:r>
                      <a:r>
                        <a:rPr lang="en-US" sz="3600" b="0" baseline="0" dirty="0" smtClean="0">
                          <a:latin typeface="AbcBulletin" pitchFamily="2" charset="0"/>
                        </a:rPr>
                        <a:t> by the family</a:t>
                      </a:r>
                      <a:endParaRPr lang="en-US" sz="3600" b="0" dirty="0">
                        <a:latin typeface="AbcBulletin" pitchFamily="2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AbcBulletin" pitchFamily="2" charset="0"/>
                        </a:rPr>
                        <a:t>Are cleaned</a:t>
                      </a:r>
                      <a:r>
                        <a:rPr lang="en-US" sz="3600" baseline="0" dirty="0" smtClean="0">
                          <a:latin typeface="AbcBulletin" pitchFamily="2" charset="0"/>
                        </a:rPr>
                        <a:t> by the  family</a:t>
                      </a:r>
                      <a:endParaRPr lang="en-US" sz="3600" dirty="0">
                        <a:latin typeface="AbcBulleti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AbcBulletin" pitchFamily="2" charset="0"/>
                        </a:rPr>
                        <a:t>Cleaned</a:t>
                      </a:r>
                      <a:r>
                        <a:rPr lang="en-US" sz="3600" baseline="0" dirty="0" smtClean="0">
                          <a:latin typeface="AbcBulletin" pitchFamily="2" charset="0"/>
                        </a:rPr>
                        <a:t> by the family</a:t>
                      </a:r>
                      <a:endParaRPr lang="en-US" sz="3600" dirty="0">
                        <a:latin typeface="AbcBulleti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AbcBulletin" pitchFamily="2" charset="0"/>
                        </a:rPr>
                        <a:t>Clean</a:t>
                      </a:r>
                      <a:r>
                        <a:rPr lang="en-US" sz="3600" baseline="0" dirty="0" smtClean="0">
                          <a:latin typeface="AbcBulletin" pitchFamily="2" charset="0"/>
                        </a:rPr>
                        <a:t> by the family</a:t>
                      </a:r>
                      <a:endParaRPr lang="en-US" sz="3600" dirty="0">
                        <a:latin typeface="AbcBulleti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939469" y="838200"/>
            <a:ext cx="45800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smtClean="0">
                <a:solidFill>
                  <a:srgbClr val="FFFF00"/>
                </a:solidFill>
              </a:rPr>
              <a:t>Is cleaned by the family</a:t>
            </a:r>
            <a:endParaRPr lang="en-US" sz="36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dirty="0" smtClean="0"/>
              <a:t>Mr. Chan places some flowers</a:t>
            </a:r>
            <a:br>
              <a:rPr lang="en-US" sz="4000" dirty="0" smtClean="0"/>
            </a:br>
            <a:r>
              <a:rPr lang="en-US" sz="4000" dirty="0" smtClean="0"/>
              <a:t>Some flowers __________________.</a:t>
            </a:r>
            <a:endParaRPr lang="en-U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endParaRPr lang="en-US" b="1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b="1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4 Marcador de contenido"/>
          <p:cNvGraphicFramePr>
            <a:graphicFrameLocks/>
          </p:cNvGraphicFramePr>
          <p:nvPr/>
        </p:nvGraphicFramePr>
        <p:xfrm>
          <a:off x="1066800" y="2209800"/>
          <a:ext cx="7162800" cy="256032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7162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latin typeface="AbcBulletin" pitchFamily="2" charset="0"/>
                        </a:rPr>
                        <a:t>Placed by Mr. Chan</a:t>
                      </a:r>
                      <a:endParaRPr lang="en-US" sz="3600" b="0" dirty="0">
                        <a:latin typeface="AbcBulletin" pitchFamily="2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AbcBulletin" pitchFamily="2" charset="0"/>
                        </a:rPr>
                        <a:t>Is Placed by Mr.</a:t>
                      </a:r>
                      <a:r>
                        <a:rPr lang="en-US" sz="3600" baseline="0" dirty="0" smtClean="0">
                          <a:latin typeface="AbcBulletin" pitchFamily="2" charset="0"/>
                        </a:rPr>
                        <a:t> Chan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AbcBulletin" pitchFamily="2" charset="0"/>
                        </a:rPr>
                        <a:t>Are placed by Mr. Chan</a:t>
                      </a:r>
                      <a:endParaRPr lang="en-US" sz="3600" dirty="0">
                        <a:latin typeface="AbcBulleti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AbcBulletin" pitchFamily="2" charset="0"/>
                        </a:rPr>
                        <a:t>Are place by Mr. Chan</a:t>
                      </a:r>
                      <a:endParaRPr lang="en-US" sz="3600" dirty="0">
                        <a:latin typeface="AbcBulleti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3581400" y="762000"/>
            <a:ext cx="49538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4000" i="1" dirty="0">
                <a:solidFill>
                  <a:srgbClr val="92D050"/>
                </a:solidFill>
              </a:rPr>
              <a:t>a</a:t>
            </a:r>
            <a:r>
              <a:rPr lang="en-US" sz="4000" i="1" dirty="0" smtClean="0">
                <a:solidFill>
                  <a:srgbClr val="92D050"/>
                </a:solidFill>
              </a:rPr>
              <a:t>re placed by Mr. Chan</a:t>
            </a:r>
            <a:endParaRPr lang="en-US" sz="4000" i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dirty="0" smtClean="0"/>
              <a:t>Sally throws the old things.</a:t>
            </a:r>
            <a:br>
              <a:rPr lang="en-US" sz="4000" dirty="0" smtClean="0"/>
            </a:br>
            <a:r>
              <a:rPr lang="en-US" sz="4000" dirty="0" smtClean="0"/>
              <a:t>The old things ___________________. </a:t>
            </a:r>
            <a:endParaRPr lang="en-U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fontAlgn="t">
              <a:buNone/>
            </a:pPr>
            <a:endParaRPr lang="en-US" dirty="0" smtClean="0"/>
          </a:p>
          <a:p>
            <a:pPr fontAlgn="t">
              <a:buNone/>
            </a:pPr>
            <a:r>
              <a:rPr lang="en-US" dirty="0" smtClean="0"/>
              <a:t>        </a:t>
            </a:r>
            <a:endParaRPr lang="en-US" b="1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4 Marcador de contenido"/>
          <p:cNvGraphicFramePr>
            <a:graphicFrameLocks/>
          </p:cNvGraphicFramePr>
          <p:nvPr/>
        </p:nvGraphicFramePr>
        <p:xfrm>
          <a:off x="1066800" y="2209800"/>
          <a:ext cx="7162800" cy="2804160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7162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4000" b="0" dirty="0" smtClean="0">
                          <a:latin typeface="AbcBulletin" pitchFamily="2" charset="0"/>
                        </a:rPr>
                        <a:t>Are threw by Sally</a:t>
                      </a:r>
                      <a:endParaRPr lang="en-US" sz="4000" b="0" dirty="0">
                        <a:latin typeface="AbcBulletin" pitchFamily="2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AbcBulletin" pitchFamily="2" charset="0"/>
                        </a:rPr>
                        <a:t>Is thrown by Sally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AbcBulletin" pitchFamily="2" charset="0"/>
                        </a:rPr>
                        <a:t>Thrown</a:t>
                      </a:r>
                      <a:r>
                        <a:rPr lang="en-US" sz="4000" baseline="0" dirty="0" smtClean="0">
                          <a:latin typeface="AbcBulletin" pitchFamily="2" charset="0"/>
                        </a:rPr>
                        <a:t> by Sally</a:t>
                      </a:r>
                      <a:endParaRPr lang="en-US" sz="4000" dirty="0">
                        <a:latin typeface="AbcBulleti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AbcBulletin" pitchFamily="2" charset="0"/>
                        </a:rPr>
                        <a:t>Are Thrown by Sally</a:t>
                      </a:r>
                      <a:endParaRPr lang="en-US" sz="4000" dirty="0">
                        <a:latin typeface="AbcBulleti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3781832" y="762000"/>
            <a:ext cx="45729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4400" i="1" dirty="0">
                <a:solidFill>
                  <a:srgbClr val="800080"/>
                </a:solidFill>
              </a:rPr>
              <a:t>a</a:t>
            </a:r>
            <a:r>
              <a:rPr lang="en-US" sz="4400" i="1" dirty="0" smtClean="0">
                <a:solidFill>
                  <a:srgbClr val="800080"/>
                </a:solidFill>
              </a:rPr>
              <a:t>re thrown by Sally</a:t>
            </a:r>
            <a:endParaRPr lang="en-US" sz="4400" i="1" dirty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dirty="0" smtClean="0"/>
              <a:t>Peter draws a car</a:t>
            </a:r>
            <a:br>
              <a:rPr lang="en-US" dirty="0" smtClean="0"/>
            </a:br>
            <a:r>
              <a:rPr lang="en-US" dirty="0" smtClean="0"/>
              <a:t>___________________________.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fontAlgn="t">
              <a:buNone/>
            </a:pPr>
            <a:r>
              <a:rPr lang="en-US" dirty="0" smtClean="0"/>
              <a:t>   </a:t>
            </a:r>
            <a:endParaRPr lang="en-US" b="1" dirty="0" smtClean="0"/>
          </a:p>
        </p:txBody>
      </p:sp>
      <p:graphicFrame>
        <p:nvGraphicFramePr>
          <p:cNvPr id="4" name="4 Marcador de contenido"/>
          <p:cNvGraphicFramePr>
            <a:graphicFrameLocks/>
          </p:cNvGraphicFramePr>
          <p:nvPr/>
        </p:nvGraphicFramePr>
        <p:xfrm>
          <a:off x="1066800" y="2209800"/>
          <a:ext cx="7162800" cy="2804160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7162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AbcBulletin" pitchFamily="2" charset="0"/>
                        </a:rPr>
                        <a:t>A car is</a:t>
                      </a:r>
                      <a:r>
                        <a:rPr lang="en-US" sz="4000" baseline="0" dirty="0" smtClean="0">
                          <a:latin typeface="AbcBulletin" pitchFamily="2" charset="0"/>
                        </a:rPr>
                        <a:t> drew by Peter</a:t>
                      </a:r>
                      <a:endParaRPr lang="en-US" sz="4000" dirty="0">
                        <a:latin typeface="AbcBulletin" pitchFamily="2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AbcBulletin" pitchFamily="2" charset="0"/>
                        </a:rPr>
                        <a:t>A car</a:t>
                      </a:r>
                      <a:r>
                        <a:rPr lang="en-US" sz="4000" baseline="0" dirty="0" smtClean="0">
                          <a:latin typeface="AbcBulletin" pitchFamily="2" charset="0"/>
                        </a:rPr>
                        <a:t> is drawn by Peter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AbcBulletin" pitchFamily="2" charset="0"/>
                        </a:rPr>
                        <a:t>Peter is drawn</a:t>
                      </a:r>
                      <a:r>
                        <a:rPr lang="en-US" sz="4000" baseline="0" dirty="0" smtClean="0">
                          <a:latin typeface="AbcBulletin" pitchFamily="2" charset="0"/>
                        </a:rPr>
                        <a:t> by a car</a:t>
                      </a:r>
                      <a:endParaRPr lang="en-US" sz="4000" dirty="0">
                        <a:latin typeface="AbcBulleti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AbcBulletin" pitchFamily="2" charset="0"/>
                        </a:rPr>
                        <a:t>Peter is drew by a car</a:t>
                      </a:r>
                      <a:endParaRPr lang="en-US" sz="4000" dirty="0">
                        <a:latin typeface="AbcBulleti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672656" y="762000"/>
            <a:ext cx="54233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car is drawn by Peter</a:t>
            </a:r>
            <a:endParaRPr lang="en-US" sz="44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dirty="0" smtClean="0"/>
              <a:t>Mr. and Mrs. Wu bake a cake	</a:t>
            </a:r>
            <a:br>
              <a:rPr lang="en-US" dirty="0" smtClean="0"/>
            </a:br>
            <a:r>
              <a:rPr lang="en-US" dirty="0" smtClean="0"/>
              <a:t>___________________________.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>
              <a:buNone/>
            </a:pPr>
            <a:r>
              <a:rPr lang="en-US" dirty="0" smtClean="0"/>
              <a:t>   </a:t>
            </a:r>
          </a:p>
          <a:p>
            <a:pPr fontAlgn="t">
              <a:buNone/>
            </a:pPr>
            <a:endParaRPr lang="en-US" b="1" dirty="0" smtClean="0"/>
          </a:p>
          <a:p>
            <a:pPr fontAlgn="t">
              <a:buNone/>
            </a:pPr>
            <a:r>
              <a:rPr lang="en-US" b="1" dirty="0" smtClean="0"/>
              <a:t>   </a:t>
            </a:r>
          </a:p>
          <a:p>
            <a:pPr fontAlgn="t">
              <a:buNone/>
            </a:pPr>
            <a:r>
              <a:rPr lang="en-US" b="1" dirty="0" smtClean="0"/>
              <a:t>   </a:t>
            </a:r>
          </a:p>
        </p:txBody>
      </p:sp>
      <p:graphicFrame>
        <p:nvGraphicFramePr>
          <p:cNvPr id="4" name="4 Marcador de contenido"/>
          <p:cNvGraphicFramePr>
            <a:graphicFrameLocks/>
          </p:cNvGraphicFramePr>
          <p:nvPr/>
        </p:nvGraphicFramePr>
        <p:xfrm>
          <a:off x="457200" y="2286000"/>
          <a:ext cx="8153400" cy="243840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8153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bcBulletin" pitchFamily="2" charset="0"/>
                        </a:rPr>
                        <a:t>A </a:t>
                      </a:r>
                      <a:r>
                        <a:rPr lang="en-US" sz="2800" baseline="0" dirty="0" smtClean="0">
                          <a:latin typeface="AbcBulletin" pitchFamily="2" charset="0"/>
                        </a:rPr>
                        <a:t>cake are baked by Mr. and Mrs. Wu</a:t>
                      </a:r>
                      <a:endParaRPr lang="en-US" sz="2800" dirty="0">
                        <a:latin typeface="AbcBulletin" pitchFamily="2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bcBulletin" pitchFamily="2" charset="0"/>
                        </a:rPr>
                        <a:t>A cake is baked by Mr. and Mrs.</a:t>
                      </a:r>
                      <a:r>
                        <a:rPr lang="en-US" sz="2800" baseline="0" dirty="0" smtClean="0">
                          <a:latin typeface="AbcBulletin" pitchFamily="2" charset="0"/>
                        </a:rPr>
                        <a:t> Wu</a:t>
                      </a:r>
                      <a:endParaRPr lang="en-US" sz="2800" dirty="0">
                        <a:latin typeface="AbcBulleti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bcBulletin" pitchFamily="2" charset="0"/>
                        </a:rPr>
                        <a:t>A cake baked by Mr. and Mrs. Wu</a:t>
                      </a:r>
                      <a:endParaRPr lang="en-US" sz="2800" dirty="0">
                        <a:latin typeface="AbcBulleti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bcBulletin" pitchFamily="2" charset="0"/>
                        </a:rPr>
                        <a:t>A cake bake by Mr. and Mrs. Wu. </a:t>
                      </a:r>
                      <a:endParaRPr lang="en-US" sz="2800" dirty="0">
                        <a:latin typeface="AbcBulleti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/>
                      <a:lightRig rig="flood" dir="t"/>
                    </a:cell3D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397479" y="838200"/>
            <a:ext cx="82893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i="1" dirty="0" smtClean="0">
                <a:solidFill>
                  <a:srgbClr val="C00000"/>
                </a:solidFill>
              </a:rPr>
              <a:t>A cake is baked by Mr. and Mrs. Wu</a:t>
            </a:r>
            <a:endParaRPr lang="en-US" sz="44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AbcBulletin" pitchFamily="2" charset="0"/>
              </a:rPr>
              <a:t>Active voice</a:t>
            </a:r>
            <a:r>
              <a:rPr lang="sl-SI" sz="5400" b="1" dirty="0" smtClean="0">
                <a:latin typeface="AbcBulletin" pitchFamily="2" charset="0"/>
              </a:rPr>
              <a:t> (tvornik)</a:t>
            </a:r>
            <a:endParaRPr lang="en-US" sz="5400" b="1" dirty="0">
              <a:latin typeface="AbcBulletin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3535363"/>
          </a:xfrm>
        </p:spPr>
        <p:txBody>
          <a:bodyPr>
            <a:normAutofit fontScale="92500" lnSpcReduction="20000"/>
          </a:bodyPr>
          <a:lstStyle/>
          <a:p>
            <a:endParaRPr lang="sl-SI" sz="3600" dirty="0" smtClean="0"/>
          </a:p>
          <a:p>
            <a:r>
              <a:rPr lang="sl-SI" sz="3600" dirty="0"/>
              <a:t>Ko osebek nekaj dela, uporabimo </a:t>
            </a:r>
            <a:r>
              <a:rPr lang="sl-SI" sz="3600" u="sng" dirty="0"/>
              <a:t>tvornik </a:t>
            </a:r>
            <a:r>
              <a:rPr lang="sl-SI" sz="3600" dirty="0"/>
              <a:t>(</a:t>
            </a:r>
            <a:r>
              <a:rPr lang="en-US" sz="3600" dirty="0"/>
              <a:t>ACTIVE</a:t>
            </a:r>
            <a:r>
              <a:rPr lang="sl-SI" sz="3600" dirty="0"/>
              <a:t>)</a:t>
            </a:r>
            <a:endParaRPr lang="en-US" sz="3600" dirty="0"/>
          </a:p>
          <a:p>
            <a:endParaRPr lang="sl-SI" sz="3600" dirty="0"/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r>
              <a:rPr lang="en-US" sz="3600" dirty="0" smtClean="0"/>
              <a:t>E.g.: </a:t>
            </a:r>
            <a:r>
              <a:rPr lang="en-US" sz="3600" i="1" dirty="0" smtClean="0">
                <a:solidFill>
                  <a:schemeClr val="accent6"/>
                </a:solidFill>
              </a:rPr>
              <a:t>People</a:t>
            </a:r>
            <a:r>
              <a:rPr lang="en-US" sz="3600" dirty="0" smtClean="0"/>
              <a:t> sell </a:t>
            </a:r>
            <a:r>
              <a:rPr lang="en-US" sz="3600" i="1" dirty="0" smtClean="0">
                <a:solidFill>
                  <a:srgbClr val="19F323"/>
                </a:solidFill>
              </a:rPr>
              <a:t>good luck flowers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2037120" y="3866619"/>
            <a:ext cx="3810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111577" y="3472934"/>
            <a:ext cx="2232086" cy="369332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l-SI" b="1" dirty="0" smtClean="0"/>
              <a:t>osebek</a:t>
            </a:r>
            <a:r>
              <a:rPr lang="en-US" b="1" dirty="0" smtClean="0"/>
              <a:t> (</a:t>
            </a:r>
            <a:r>
              <a:rPr lang="sl-SI" b="1" dirty="0" smtClean="0"/>
              <a:t>vršilec -</a:t>
            </a:r>
            <a:r>
              <a:rPr lang="en-US" b="1" dirty="0" smtClean="0"/>
              <a:t>doer)</a:t>
            </a:r>
            <a:endParaRPr lang="en-US" b="1" dirty="0"/>
          </a:p>
        </p:txBody>
      </p:sp>
      <p:cxnSp>
        <p:nvCxnSpPr>
          <p:cNvPr id="8" name="7 Conector recto de flecha"/>
          <p:cNvCxnSpPr/>
          <p:nvPr/>
        </p:nvCxnSpPr>
        <p:spPr>
          <a:xfrm flipV="1">
            <a:off x="3505200" y="3842266"/>
            <a:ext cx="2286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3505200" y="3200400"/>
            <a:ext cx="4064639" cy="369332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l-SI" b="1" dirty="0" smtClean="0"/>
              <a:t>Glagol v tvorniku (lahko v različnih časih)</a:t>
            </a:r>
            <a:endParaRPr lang="en-US" b="1" dirty="0"/>
          </a:p>
        </p:txBody>
      </p:sp>
      <p:cxnSp>
        <p:nvCxnSpPr>
          <p:cNvPr id="13" name="12 Conector recto de flecha"/>
          <p:cNvCxnSpPr/>
          <p:nvPr/>
        </p:nvCxnSpPr>
        <p:spPr>
          <a:xfrm>
            <a:off x="4592425" y="5105400"/>
            <a:ext cx="3810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4387269" y="5715000"/>
            <a:ext cx="3319948" cy="36933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l-SI" b="1" dirty="0" smtClean="0"/>
              <a:t>Predmet</a:t>
            </a:r>
            <a:r>
              <a:rPr lang="en-US" b="1" dirty="0" smtClean="0"/>
              <a:t> (</a:t>
            </a:r>
            <a:r>
              <a:rPr lang="sl-SI" b="1" dirty="0" err="1" smtClean="0"/>
              <a:t>ˮprejemnik</a:t>
            </a:r>
            <a:r>
              <a:rPr lang="sl-SI" b="1" dirty="0" smtClean="0"/>
              <a:t>“ - </a:t>
            </a:r>
            <a:r>
              <a:rPr lang="en-US" b="1" dirty="0" smtClean="0"/>
              <a:t>receiver)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AbcBulletin" pitchFamily="2" charset="0"/>
              </a:rPr>
              <a:t>Passive voice</a:t>
            </a:r>
            <a:r>
              <a:rPr lang="sl-SI" sz="5400" b="1" dirty="0" smtClean="0">
                <a:latin typeface="AbcBulletin" pitchFamily="2" charset="0"/>
              </a:rPr>
              <a:t> (trpnik)</a:t>
            </a:r>
            <a:endParaRPr lang="en-US" sz="5400" b="1" dirty="0">
              <a:latin typeface="AbcBulletin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4532" y="1600200"/>
            <a:ext cx="8229600" cy="4525963"/>
          </a:xfrm>
        </p:spPr>
        <p:txBody>
          <a:bodyPr>
            <a:noAutofit/>
          </a:bodyPr>
          <a:lstStyle/>
          <a:p>
            <a:r>
              <a:rPr lang="sl-SI" sz="3400" dirty="0" smtClean="0"/>
              <a:t>Uporablja se, ko </a:t>
            </a:r>
            <a:r>
              <a:rPr lang="sl-SI" sz="3400" dirty="0" smtClean="0"/>
              <a:t>je dejanje pomembnejše od vršilca (kdo/kaj je to naredil).</a:t>
            </a:r>
            <a:endParaRPr lang="en-US" sz="3400" dirty="0" smtClean="0"/>
          </a:p>
          <a:p>
            <a:r>
              <a:rPr lang="sl-SI" sz="3400" dirty="0" smtClean="0"/>
              <a:t>Vršilec </a:t>
            </a:r>
            <a:r>
              <a:rPr lang="sl-SI" sz="3400" dirty="0" smtClean="0"/>
              <a:t>dejanja je na mestu </a:t>
            </a:r>
            <a:r>
              <a:rPr lang="sl-SI" sz="3400" dirty="0" smtClean="0"/>
              <a:t>predmeta, pred njim stoji </a:t>
            </a:r>
            <a:r>
              <a:rPr lang="sl-SI" sz="3400" i="1" dirty="0" err="1" smtClean="0"/>
              <a:t>by</a:t>
            </a:r>
            <a:r>
              <a:rPr lang="sl-SI" sz="3400" dirty="0" smtClean="0"/>
              <a:t>. Lahko ga tudi izpustimo.</a:t>
            </a:r>
            <a:endParaRPr lang="en-US" sz="3400" dirty="0" smtClean="0"/>
          </a:p>
          <a:p>
            <a:pPr>
              <a:buNone/>
            </a:pPr>
            <a:endParaRPr lang="sl-SI" sz="3400" dirty="0" smtClean="0"/>
          </a:p>
          <a:p>
            <a:pPr>
              <a:buNone/>
            </a:pPr>
            <a:endParaRPr lang="sl-SI" sz="3400" dirty="0"/>
          </a:p>
          <a:p>
            <a:pPr>
              <a:buNone/>
            </a:pPr>
            <a:r>
              <a:rPr lang="en-US" sz="3400" dirty="0"/>
              <a:t>E.g.: </a:t>
            </a:r>
            <a:r>
              <a:rPr lang="en-US" sz="3400" i="1" dirty="0">
                <a:solidFill>
                  <a:srgbClr val="19F323"/>
                </a:solidFill>
              </a:rPr>
              <a:t>Good luck flowers </a:t>
            </a:r>
            <a:r>
              <a:rPr lang="en-US" sz="3400" dirty="0"/>
              <a:t>are sold </a:t>
            </a:r>
            <a:r>
              <a:rPr lang="en-US" sz="3400" i="1" dirty="0">
                <a:solidFill>
                  <a:srgbClr val="FFFF00"/>
                </a:solidFill>
              </a:rPr>
              <a:t>by people</a:t>
            </a:r>
            <a:r>
              <a:rPr lang="en-US" sz="3400" dirty="0"/>
              <a:t>.</a:t>
            </a:r>
          </a:p>
          <a:p>
            <a:pPr>
              <a:buNone/>
            </a:pPr>
            <a:endParaRPr lang="en-US" sz="3400" dirty="0"/>
          </a:p>
        </p:txBody>
      </p:sp>
      <p:cxnSp>
        <p:nvCxnSpPr>
          <p:cNvPr id="5" name="4 Conector recto de flecha"/>
          <p:cNvCxnSpPr/>
          <p:nvPr/>
        </p:nvCxnSpPr>
        <p:spPr>
          <a:xfrm flipH="1">
            <a:off x="7229854" y="4908615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027553" y="4452363"/>
            <a:ext cx="1647182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l-SI" dirty="0" smtClean="0"/>
              <a:t>Predmet</a:t>
            </a:r>
            <a:r>
              <a:rPr lang="en-US" dirty="0" smtClean="0"/>
              <a:t> (Doer)</a:t>
            </a:r>
            <a:endParaRPr lang="en-US" dirty="0"/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5029200" y="4953000"/>
            <a:ext cx="2286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4082953" y="4262284"/>
            <a:ext cx="2121093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l-SI" dirty="0" smtClean="0"/>
              <a:t>Glagol v trpniku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sl-SI" dirty="0" smtClean="0"/>
              <a:t>lahko je v </a:t>
            </a:r>
            <a:r>
              <a:rPr lang="sl-SI" dirty="0" err="1" smtClean="0"/>
              <a:t>razl.časih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2438400" y="4800600"/>
            <a:ext cx="2286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1371600" y="4400783"/>
            <a:ext cx="1856149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l-SI" dirty="0" smtClean="0"/>
              <a:t>osebek</a:t>
            </a:r>
            <a:r>
              <a:rPr lang="en-US" dirty="0" smtClean="0"/>
              <a:t> ( receiver)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Oblika: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514601"/>
            <a:ext cx="8229600" cy="1828800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Osebek + </a:t>
            </a:r>
            <a:r>
              <a:rPr lang="sl-SI" sz="1800" dirty="0" smtClean="0"/>
              <a:t>glagol</a:t>
            </a:r>
            <a:r>
              <a:rPr lang="sl-SI" dirty="0" smtClean="0"/>
              <a:t> biti </a:t>
            </a:r>
            <a:r>
              <a:rPr lang="sl-SI" sz="1800" dirty="0" smtClean="0"/>
              <a:t>v ustreznem času </a:t>
            </a:r>
            <a:r>
              <a:rPr lang="sl-SI" dirty="0" smtClean="0"/>
              <a:t>+ Past </a:t>
            </a:r>
            <a:r>
              <a:rPr lang="sl-SI" dirty="0" err="1" smtClean="0"/>
              <a:t>Participle</a:t>
            </a:r>
            <a:r>
              <a:rPr lang="sl-SI" dirty="0" smtClean="0"/>
              <a:t>/-</a:t>
            </a:r>
            <a:r>
              <a:rPr lang="sl-SI" dirty="0" err="1" smtClean="0"/>
              <a:t>ed</a:t>
            </a:r>
            <a:endParaRPr lang="sl-SI" dirty="0" smtClean="0"/>
          </a:p>
          <a:p>
            <a:pPr marL="0" indent="0">
              <a:buNone/>
            </a:pPr>
            <a:r>
              <a:rPr lang="sl-SI" sz="1800" dirty="0"/>
              <a:t> </a:t>
            </a:r>
            <a:r>
              <a:rPr lang="sl-SI" sz="1800" dirty="0" smtClean="0"/>
              <a:t>                                                                                                       (3. oblika)</a:t>
            </a:r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284499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sl-SI" sz="2400" dirty="0" smtClean="0"/>
              <a:t>Tvornik (</a:t>
            </a:r>
            <a:r>
              <a:rPr lang="sl-SI" sz="2400" dirty="0" err="1"/>
              <a:t>A</a:t>
            </a:r>
            <a:r>
              <a:rPr lang="sl-SI" sz="2400" dirty="0" err="1" smtClean="0"/>
              <a:t>ctive</a:t>
            </a:r>
            <a:r>
              <a:rPr lang="sl-SI" sz="2400" dirty="0"/>
              <a:t>)</a:t>
            </a:r>
            <a:r>
              <a:rPr lang="sl-SI" sz="2400" dirty="0" smtClean="0"/>
              <a:t> in trpnik (</a:t>
            </a:r>
            <a:r>
              <a:rPr lang="sl-SI" sz="2400" dirty="0" err="1" smtClean="0"/>
              <a:t>Passive</a:t>
            </a:r>
            <a:r>
              <a:rPr lang="sl-SI" sz="2400" dirty="0" smtClean="0"/>
              <a:t>)</a:t>
            </a:r>
            <a:endParaRPr lang="sl-SI" sz="2400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2526664"/>
              </p:ext>
            </p:extLst>
          </p:nvPr>
        </p:nvGraphicFramePr>
        <p:xfrm>
          <a:off x="914400" y="1219200"/>
          <a:ext cx="7543800" cy="4724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9102"/>
                <a:gridCol w="1349102"/>
                <a:gridCol w="1186786"/>
                <a:gridCol w="2229878"/>
                <a:gridCol w="1428932"/>
              </a:tblGrid>
              <a:tr h="41371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1125"/>
                        </a:spcAft>
                      </a:pPr>
                      <a:r>
                        <a:rPr lang="sl-SI" sz="1400" dirty="0">
                          <a:effectLst/>
                        </a:rPr>
                        <a:t>čas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19050" marB="1905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1125"/>
                        </a:spcAft>
                      </a:pPr>
                      <a:r>
                        <a:rPr lang="sl-SI" sz="1400">
                          <a:effectLst/>
                        </a:rPr>
                        <a:t>osebek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1125"/>
                        </a:spcAft>
                      </a:pPr>
                      <a:r>
                        <a:rPr lang="sl-SI" sz="1400">
                          <a:effectLst/>
                        </a:rPr>
                        <a:t>glagol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1125"/>
                        </a:spcAft>
                      </a:pPr>
                      <a:r>
                        <a:rPr lang="sl-SI" sz="1400">
                          <a:effectLst/>
                        </a:rPr>
                        <a:t>predmet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19050" marB="19050" anchor="ctr"/>
                </a:tc>
              </a:tr>
              <a:tr h="54412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1125"/>
                        </a:spcAft>
                      </a:pPr>
                      <a:r>
                        <a:rPr lang="sl-SI" sz="1400">
                          <a:effectLst/>
                        </a:rPr>
                        <a:t>Present Simple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0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1125"/>
                        </a:spcAft>
                      </a:pPr>
                      <a:r>
                        <a:rPr lang="sl-SI" sz="1400">
                          <a:effectLst/>
                        </a:rPr>
                        <a:t>Active: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0" marB="28575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1125"/>
                        </a:spcAft>
                      </a:pPr>
                      <a:r>
                        <a:rPr lang="sl-SI" sz="1400">
                          <a:effectLst/>
                        </a:rPr>
                        <a:t>Rita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0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sl-SI" sz="1400">
                          <a:effectLst/>
                        </a:rPr>
                        <a:t>writes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0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a letter.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0" marB="28575"/>
                </a:tc>
              </a:tr>
              <a:tr h="418506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Passive: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A letter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sl-SI" sz="1400">
                          <a:effectLst/>
                        </a:rPr>
                        <a:t>is written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by Rita.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/>
                </a:tc>
              </a:tr>
              <a:tr h="41850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Past Simple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Active: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Rita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sl-SI" sz="1400">
                          <a:effectLst/>
                        </a:rPr>
                        <a:t>wrote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a letter.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/>
                </a:tc>
              </a:tr>
              <a:tr h="418506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Passive: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A letter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sl-SI" sz="1400">
                          <a:effectLst/>
                        </a:rPr>
                        <a:t>was written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by Rita.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/>
                </a:tc>
              </a:tr>
              <a:tr h="41850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Present Perfect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Active: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Rita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sl-SI" sz="1400">
                          <a:effectLst/>
                        </a:rPr>
                        <a:t>has written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a letter.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/>
                </a:tc>
              </a:tr>
              <a:tr h="418506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Passive: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A </a:t>
                      </a:r>
                      <a:r>
                        <a:rPr lang="sl-SI" sz="1400" dirty="0" err="1">
                          <a:effectLst/>
                        </a:rPr>
                        <a:t>letter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sl-SI" sz="1400">
                          <a:effectLst/>
                        </a:rPr>
                        <a:t>has been written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by Rita.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/>
                </a:tc>
              </a:tr>
              <a:tr h="41850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Future Simple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Active: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Rita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sl-SI" sz="1400">
                          <a:effectLst/>
                        </a:rPr>
                        <a:t>will write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a letter.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/>
                </a:tc>
              </a:tr>
              <a:tr h="418506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Passive: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A letter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sl-SI" sz="1400">
                          <a:effectLst/>
                        </a:rPr>
                        <a:t>will be written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by Rita.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/>
                </a:tc>
              </a:tr>
              <a:tr h="41850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Modalni glagoli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Active: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Rita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sl-SI" sz="1400">
                          <a:effectLst/>
                        </a:rPr>
                        <a:t>can write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a letter.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/>
                </a:tc>
              </a:tr>
              <a:tr h="418506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Passive: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A letter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sl-SI" sz="1400">
                          <a:effectLst/>
                        </a:rPr>
                        <a:t>can be written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 err="1">
                          <a:effectLst/>
                        </a:rPr>
                        <a:t>by</a:t>
                      </a:r>
                      <a:r>
                        <a:rPr lang="sl-SI" sz="1400" dirty="0">
                          <a:effectLst/>
                        </a:rPr>
                        <a:t> Rita.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176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1143000"/>
          </a:xfrm>
        </p:spPr>
        <p:txBody>
          <a:bodyPr/>
          <a:lstStyle/>
          <a:p>
            <a:pPr algn="l"/>
            <a:r>
              <a:rPr lang="en-US" dirty="0" smtClean="0">
                <a:latin typeface="AbcBulletin" pitchFamily="2" charset="0"/>
              </a:rPr>
              <a:t>Practice      </a:t>
            </a:r>
            <a:endParaRPr lang="en-US" dirty="0">
              <a:latin typeface="AbcBulletin" pitchFamily="2" charset="0"/>
            </a:endParaRPr>
          </a:p>
        </p:txBody>
      </p:sp>
      <p:pic>
        <p:nvPicPr>
          <p:cNvPr id="4" name="3 Marcador de contenido" descr="family6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0" y="304799"/>
            <a:ext cx="4114800" cy="3994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CuadroTexto"/>
          <p:cNvSpPr txBox="1"/>
          <p:nvPr/>
        </p:nvSpPr>
        <p:spPr>
          <a:xfrm>
            <a:off x="304800" y="4215825"/>
            <a:ext cx="81185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People </a:t>
            </a:r>
            <a:r>
              <a:rPr lang="en-US" sz="3200" dirty="0" smtClean="0">
                <a:solidFill>
                  <a:srgbClr val="19F323"/>
                </a:solidFill>
              </a:rPr>
              <a:t>eat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moon cakes </a:t>
            </a:r>
            <a:r>
              <a:rPr lang="en-US" sz="3200" dirty="0" smtClean="0"/>
              <a:t>at Mid-Autumn Festival</a:t>
            </a:r>
            <a:r>
              <a:rPr lang="sl-SI" sz="3200" dirty="0" smtClean="0"/>
              <a:t>.</a:t>
            </a:r>
            <a:endParaRPr lang="en-US" sz="3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81000" y="5029200"/>
            <a:ext cx="71160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AbcBulletin" pitchFamily="2" charset="0"/>
              </a:rPr>
              <a:t>Moon cakes </a:t>
            </a:r>
            <a:r>
              <a:rPr lang="en-US" sz="3200" b="1" dirty="0" smtClean="0">
                <a:solidFill>
                  <a:srgbClr val="19F323"/>
                </a:solidFill>
                <a:latin typeface="AbcBulletin" pitchFamily="2" charset="0"/>
              </a:rPr>
              <a:t>are eaten</a:t>
            </a:r>
            <a:r>
              <a:rPr lang="en-US" sz="3200" b="1" dirty="0" smtClean="0">
                <a:solidFill>
                  <a:srgbClr val="00B050"/>
                </a:solidFill>
                <a:latin typeface="AbcBulletin" pitchFamily="2" charset="0"/>
              </a:rPr>
              <a:t> </a:t>
            </a:r>
            <a:r>
              <a:rPr lang="en-US" sz="3200" b="1" dirty="0" smtClean="0">
                <a:latin typeface="AbcBulletin" pitchFamily="2" charset="0"/>
              </a:rPr>
              <a:t>(by people) at Mid-Autumn </a:t>
            </a:r>
            <a:r>
              <a:rPr lang="en-US" sz="3200" b="1" dirty="0" smtClean="0">
                <a:latin typeface="AbcBulletin" pitchFamily="2" charset="0"/>
              </a:rPr>
              <a:t>festival</a:t>
            </a:r>
            <a:r>
              <a:rPr lang="sl-SI" sz="3200" b="1" dirty="0" smtClean="0">
                <a:latin typeface="AbcBulletin" pitchFamily="2" charset="0"/>
              </a:rPr>
              <a:t>.</a:t>
            </a:r>
            <a:endParaRPr lang="en-US" sz="3200" b="1" dirty="0">
              <a:latin typeface="AbcBulleti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grav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6157" y="381000"/>
            <a:ext cx="5446643" cy="3657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CuadroTexto"/>
          <p:cNvSpPr txBox="1"/>
          <p:nvPr/>
        </p:nvSpPr>
        <p:spPr>
          <a:xfrm>
            <a:off x="228600" y="4038600"/>
            <a:ext cx="84949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People </a:t>
            </a:r>
            <a:r>
              <a:rPr lang="en-US" sz="2800" dirty="0" err="1" smtClean="0">
                <a:solidFill>
                  <a:srgbClr val="19F323"/>
                </a:solidFill>
              </a:rPr>
              <a:t>swe</a:t>
            </a:r>
            <a:r>
              <a:rPr lang="sl-SI" sz="2800" dirty="0" err="1" smtClean="0">
                <a:solidFill>
                  <a:srgbClr val="19F323"/>
                </a:solidFill>
              </a:rPr>
              <a:t>pt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graves</a:t>
            </a:r>
            <a:r>
              <a:rPr lang="en-US" sz="2800" dirty="0" smtClean="0"/>
              <a:t> with brooms at Ching Ming Festival.</a:t>
            </a:r>
            <a:endParaRPr lang="en-US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742277" y="4887119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AbcBulletin" pitchFamily="2" charset="0"/>
              </a:rPr>
              <a:t>Graves</a:t>
            </a:r>
            <a:r>
              <a:rPr lang="en-US" sz="2800" b="1" dirty="0" smtClean="0">
                <a:latin typeface="AbcBulletin" pitchFamily="2" charset="0"/>
              </a:rPr>
              <a:t> </a:t>
            </a:r>
            <a:r>
              <a:rPr lang="sl-SI" sz="2800" b="1" dirty="0" err="1" smtClean="0">
                <a:solidFill>
                  <a:srgbClr val="19F323"/>
                </a:solidFill>
                <a:latin typeface="AbcBulletin" pitchFamily="2" charset="0"/>
              </a:rPr>
              <a:t>were</a:t>
            </a:r>
            <a:r>
              <a:rPr lang="en-US" sz="2800" b="1" dirty="0" smtClean="0">
                <a:solidFill>
                  <a:srgbClr val="19F323"/>
                </a:solidFill>
                <a:latin typeface="AbcBulletin" pitchFamily="2" charset="0"/>
              </a:rPr>
              <a:t> swept</a:t>
            </a:r>
            <a:r>
              <a:rPr lang="en-US" sz="2800" b="1" dirty="0" smtClean="0">
                <a:solidFill>
                  <a:srgbClr val="00B050"/>
                </a:solidFill>
                <a:latin typeface="AbcBulletin" pitchFamily="2" charset="0"/>
              </a:rPr>
              <a:t> </a:t>
            </a:r>
            <a:r>
              <a:rPr lang="en-US" sz="2800" b="1" dirty="0" smtClean="0">
                <a:latin typeface="AbcBulletin" pitchFamily="2" charset="0"/>
              </a:rPr>
              <a:t>with brooms (by people) at Ching Ming </a:t>
            </a:r>
            <a:r>
              <a:rPr lang="en-US" sz="3200" b="1" dirty="0" smtClean="0">
                <a:latin typeface="AbcBulletin" pitchFamily="2" charset="0"/>
              </a:rPr>
              <a:t>Festival.</a:t>
            </a:r>
            <a:endParaRPr lang="en-US" sz="3200" b="1" dirty="0">
              <a:latin typeface="AbcBulleti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lanter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82328" y="304800"/>
            <a:ext cx="6137672" cy="40917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CuadroTexto"/>
          <p:cNvSpPr txBox="1"/>
          <p:nvPr/>
        </p:nvSpPr>
        <p:spPr>
          <a:xfrm>
            <a:off x="533400" y="4648200"/>
            <a:ext cx="7478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People </a:t>
            </a:r>
            <a:r>
              <a:rPr lang="sl-SI" sz="2800" dirty="0" err="1" smtClean="0">
                <a:solidFill>
                  <a:srgbClr val="FFFFFF"/>
                </a:solidFill>
              </a:rPr>
              <a:t>will</a:t>
            </a:r>
            <a:r>
              <a:rPr lang="sl-SI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light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19F323"/>
                </a:solidFill>
              </a:rPr>
              <a:t>lanterns</a:t>
            </a:r>
            <a:r>
              <a:rPr lang="en-US" sz="2800" dirty="0" smtClean="0"/>
              <a:t> at Mid-Autumn Festivals.</a:t>
            </a:r>
            <a:endParaRPr lang="en-US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772409" y="5486400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19F323"/>
                </a:solidFill>
                <a:latin typeface="AbcBulletin" pitchFamily="2" charset="0"/>
              </a:rPr>
              <a:t>Lanterns</a:t>
            </a:r>
            <a:r>
              <a:rPr lang="en-US" sz="3200" b="1" dirty="0" smtClean="0">
                <a:latin typeface="AbcBulletin" pitchFamily="2" charset="0"/>
              </a:rPr>
              <a:t> </a:t>
            </a:r>
            <a:r>
              <a:rPr lang="sl-SI" sz="3200" b="1" dirty="0" err="1" smtClean="0">
                <a:solidFill>
                  <a:schemeClr val="tx1">
                    <a:lumMod val="20000"/>
                    <a:lumOff val="80000"/>
                  </a:schemeClr>
                </a:solidFill>
                <a:latin typeface="AbcBulletin" pitchFamily="2" charset="0"/>
              </a:rPr>
              <a:t>will</a:t>
            </a:r>
            <a:r>
              <a:rPr lang="sl-SI" sz="3200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AbcBulletin" pitchFamily="2" charset="0"/>
              </a:rPr>
              <a:t> </a:t>
            </a:r>
            <a:r>
              <a:rPr lang="sl-SI" sz="3200" b="1" dirty="0" err="1" smtClean="0">
                <a:solidFill>
                  <a:schemeClr val="tx1">
                    <a:lumMod val="20000"/>
                    <a:lumOff val="80000"/>
                  </a:schemeClr>
                </a:solidFill>
                <a:latin typeface="AbcBulletin" pitchFamily="2" charset="0"/>
              </a:rPr>
              <a:t>be</a:t>
            </a:r>
            <a:r>
              <a:rPr lang="en-US" sz="3200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AbcBulletin" pitchFamily="2" charset="0"/>
              </a:rPr>
              <a:t> lit </a:t>
            </a:r>
            <a:r>
              <a:rPr lang="en-US" sz="3200" b="1" dirty="0" smtClean="0">
                <a:latin typeface="AbcBulletin" pitchFamily="2" charset="0"/>
              </a:rPr>
              <a:t>(by people) at Mid-Autumn Festivals</a:t>
            </a:r>
            <a:r>
              <a:rPr lang="sl-SI" sz="3200" b="1" dirty="0" smtClean="0">
                <a:latin typeface="AbcBulletin" pitchFamily="2" charset="0"/>
              </a:rPr>
              <a:t>.</a:t>
            </a:r>
            <a:endParaRPr lang="en-US" sz="3200" b="1" dirty="0">
              <a:latin typeface="AbcBulleti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hom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524000"/>
            <a:ext cx="7010400" cy="52308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Llamada ovalada"/>
          <p:cNvSpPr/>
          <p:nvPr/>
        </p:nvSpPr>
        <p:spPr>
          <a:xfrm rot="20004809">
            <a:off x="-88242" y="438198"/>
            <a:ext cx="5105810" cy="2514600"/>
          </a:xfrm>
          <a:prstGeom prst="wedgeEllipseCallou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AbcHeadlines" pitchFamily="2" charset="0"/>
              </a:rPr>
              <a:t>GAME TIME!</a:t>
            </a:r>
            <a:endParaRPr lang="en-US" sz="6600" b="1" dirty="0">
              <a:latin typeface="AbcHeadlin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Personalizado 3">
      <a:dk1>
        <a:srgbClr val="4BACC6"/>
      </a:dk1>
      <a:lt1>
        <a:srgbClr val="17365D"/>
      </a:lt1>
      <a:dk2>
        <a:srgbClr val="4BACC6"/>
      </a:dk2>
      <a:lt2>
        <a:srgbClr val="17365D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588</Words>
  <Application>Microsoft Office PowerPoint</Application>
  <PresentationFormat>Diaprojekcija na zaslonu (4:3)</PresentationFormat>
  <Paragraphs>170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19</vt:i4>
      </vt:variant>
    </vt:vector>
  </HeadingPairs>
  <TitlesOfParts>
    <vt:vector size="20" baseType="lpstr">
      <vt:lpstr>Tema de Office</vt:lpstr>
      <vt:lpstr>PowerPointova predstavitev</vt:lpstr>
      <vt:lpstr>Active voice (tvornik)</vt:lpstr>
      <vt:lpstr>Passive voice (trpnik)</vt:lpstr>
      <vt:lpstr>Oblika:</vt:lpstr>
      <vt:lpstr>Tvornik (Active) in trpnik (Passive)</vt:lpstr>
      <vt:lpstr>Practice      </vt:lpstr>
      <vt:lpstr>PowerPointova predstavitev</vt:lpstr>
      <vt:lpstr>PowerPointova predstavitev</vt:lpstr>
      <vt:lpstr>PowerPointova predstavitev</vt:lpstr>
      <vt:lpstr>People swept graves. Graves __________________.</vt:lpstr>
      <vt:lpstr>People will buy some flowers. Some flowers ______________.</vt:lpstr>
      <vt:lpstr>Miss Lee paints a picture. A picture ___________ by Miss Lee.</vt:lpstr>
      <vt:lpstr>The brother made a cake. A cake ___________ by the brother.</vt:lpstr>
      <vt:lpstr>John buys some new clothes.  Some new clothes _________  by John</vt:lpstr>
      <vt:lpstr>The family clean the house. The house __________________.</vt:lpstr>
      <vt:lpstr>Mr. Chan places some flowers Some flowers __________________.</vt:lpstr>
      <vt:lpstr>Sally throws the old things. The old things ___________________. </vt:lpstr>
      <vt:lpstr>Peter draws a car ___________________________.</vt:lpstr>
      <vt:lpstr>Mr. and Mrs. Wu bake a cake  ___________________________.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Office Depot</dc:creator>
  <cp:lastModifiedBy>user</cp:lastModifiedBy>
  <cp:revision>46</cp:revision>
  <dcterms:created xsi:type="dcterms:W3CDTF">2011-10-21T04:57:12Z</dcterms:created>
  <dcterms:modified xsi:type="dcterms:W3CDTF">2020-04-02T13:36:33Z</dcterms:modified>
</cp:coreProperties>
</file>