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56" r:id="rId3"/>
    <p:sldId id="257" r:id="rId4"/>
    <p:sldId id="258" r:id="rId5"/>
    <p:sldId id="263" r:id="rId6"/>
    <p:sldId id="261" r:id="rId7"/>
    <p:sldId id="262" r:id="rId8"/>
    <p:sldId id="265" r:id="rId9"/>
    <p:sldId id="266" r:id="rId10"/>
    <p:sldId id="271" r:id="rId11"/>
    <p:sldId id="272" r:id="rId12"/>
    <p:sldId id="273" r:id="rId13"/>
    <p:sldId id="274" r:id="rId14"/>
    <p:sldId id="276" r:id="rId15"/>
    <p:sldId id="277" r:id="rId1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786D9D8-058C-4FA7-961A-C5A0CAE4A560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1A6E21-6A73-46F4-8698-E821FF843CD4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D9D8-058C-4FA7-961A-C5A0CAE4A560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6E21-6A73-46F4-8698-E821FF843CD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786D9D8-058C-4FA7-961A-C5A0CAE4A560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7" name="Pravokotni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51A6E21-6A73-46F4-8698-E821FF843CD4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 trikotni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o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Prostoro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Prostoro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en povezoval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86D9D8-058C-4FA7-961A-C5A0CAE4A560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1A6E21-6A73-46F4-8698-E821FF843CD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D9D8-058C-4FA7-961A-C5A0CAE4A560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6E21-6A73-46F4-8698-E821FF843CD4}" type="slidenum">
              <a:rPr lang="sl-SI" smtClean="0"/>
              <a:t>‹#›</a:t>
            </a:fld>
            <a:endParaRPr lang="sl-SI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D9D8-058C-4FA7-961A-C5A0CAE4A560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6E21-6A73-46F4-8698-E821FF843CD4}" type="slidenum">
              <a:rPr lang="sl-SI" smtClean="0"/>
              <a:t>‹#›</a:t>
            </a:fld>
            <a:endParaRPr lang="sl-SI"/>
          </a:p>
        </p:txBody>
      </p:sp>
      <p:sp>
        <p:nvSpPr>
          <p:cNvPr id="7" name="Škarnic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Škarnic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D9D8-058C-4FA7-961A-C5A0CAE4A560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6E21-6A73-46F4-8698-E821FF843CD4}" type="slidenum">
              <a:rPr lang="sl-SI" smtClean="0"/>
              <a:t>‹#›</a:t>
            </a:fld>
            <a:endParaRPr lang="sl-SI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D9D8-058C-4FA7-961A-C5A0CAE4A560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6E21-6A73-46F4-8698-E821FF843CD4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D9D8-058C-4FA7-961A-C5A0CAE4A560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6E21-6A73-46F4-8698-E821FF843CD4}" type="slidenum">
              <a:rPr lang="sl-SI" smtClean="0"/>
              <a:t>‹#›</a:t>
            </a:fld>
            <a:endParaRPr lang="sl-SI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D9D8-058C-4FA7-961A-C5A0CAE4A560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6E21-6A73-46F4-8698-E821FF843CD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786D9D8-058C-4FA7-961A-C5A0CAE4A560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6E21-6A73-46F4-8698-E821FF843CD4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D9D8-058C-4FA7-961A-C5A0CAE4A560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1A6E21-6A73-46F4-8698-E821FF843CD4}" type="slidenum">
              <a:rPr lang="sl-SI" smtClean="0"/>
              <a:t>‹#›</a:t>
            </a:fld>
            <a:endParaRPr lang="sl-SI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86D9D8-058C-4FA7-961A-C5A0CAE4A560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1A6E21-6A73-46F4-8698-E821FF843CD4}" type="slidenum">
              <a:rPr lang="sl-SI" smtClean="0"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o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 trikotni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aven povezoval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karnic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Škarnic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D9D8-058C-4FA7-961A-C5A0CAE4A560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6E21-6A73-46F4-8698-E821FF843CD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D9D8-058C-4FA7-961A-C5A0CAE4A560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6E21-6A73-46F4-8698-E821FF843CD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7" name="Pravokot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2" name="Ograda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D9D8-058C-4FA7-961A-C5A0CAE4A560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13" name="Ograda številke diapoz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51A6E21-6A73-46F4-8698-E821FF843CD4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Ograda no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8" name="Ograda datum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86D9D8-058C-4FA7-961A-C5A0CAE4A560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10" name="Ograda številke diapoz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51A6E21-6A73-46F4-8698-E821FF843CD4}" type="slidenum">
              <a:rPr lang="sl-SI" smtClean="0"/>
              <a:t>‹#›</a:t>
            </a:fld>
            <a:endParaRPr lang="sl-SI"/>
          </a:p>
        </p:txBody>
      </p:sp>
      <p:sp>
        <p:nvSpPr>
          <p:cNvPr id="12" name="Ograda no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86D9D8-058C-4FA7-961A-C5A0CAE4A560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12" name="Ograda številke diapoz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51A6E21-6A73-46F4-8698-E821FF843CD4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Ograda no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l-SI"/>
          </a:p>
        </p:txBody>
      </p:sp>
      <p:sp>
        <p:nvSpPr>
          <p:cNvPr id="16" name="Ograda besedila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5" name="Ograda besedila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D9D8-058C-4FA7-961A-C5A0CAE4A560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1A6E21-6A73-46F4-8698-E821FF843CD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D9D8-058C-4FA7-961A-C5A0CAE4A560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1A6E21-6A73-46F4-8698-E821FF843CD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D9D8-058C-4FA7-961A-C5A0CAE4A560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1A6E21-6A73-46F4-8698-E821FF843CD4}" type="slidenum">
              <a:rPr lang="sl-SI" smtClean="0"/>
              <a:t>‹#›</a:t>
            </a:fld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8" name="Pravokotni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1" name="Pravokotni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grada datum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786D9D8-058C-4FA7-961A-C5A0CAE4A560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13" name="Ograda številke diapoz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51A6E21-6A73-46F4-8698-E821FF843CD4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Ograda no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86D9D8-058C-4FA7-961A-C5A0CAE4A560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Pravokotni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1A6E21-6A73-46F4-8698-E821FF843CD4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o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ro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kotni trikotni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aven povezoval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86D9D8-058C-4FA7-961A-C5A0CAE4A560}" type="datetimeFigureOut">
              <a:rPr lang="sl-SI" smtClean="0"/>
              <a:t>30. 04. 2020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1A6E21-6A73-46F4-8698-E821FF843CD4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43608" y="2996952"/>
            <a:ext cx="6667594" cy="2266709"/>
          </a:xfrm>
        </p:spPr>
        <p:txBody>
          <a:bodyPr>
            <a:noAutofit/>
          </a:bodyPr>
          <a:lstStyle/>
          <a:p>
            <a:pPr algn="ctr"/>
            <a:r>
              <a:rPr lang="sl-SI" sz="6600" b="1" dirty="0" smtClean="0">
                <a:latin typeface="Viner Hand ITC" pitchFamily="66" charset="0"/>
              </a:rPr>
              <a:t>Kemijsko računanje</a:t>
            </a:r>
            <a:endParaRPr lang="sl-SI" sz="6600" b="1" dirty="0">
              <a:latin typeface="Viner Hand ITC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sl-SI" b="1" dirty="0" smtClean="0"/>
              <a:t>Mol, množina snovi, masa, molska masa, N, N</a:t>
            </a:r>
            <a:r>
              <a:rPr lang="sl-SI" b="1" baseline="-25000" dirty="0" smtClean="0"/>
              <a:t>A</a:t>
            </a:r>
            <a:endParaRPr lang="sl-SI" b="1" baseline="-25000" dirty="0"/>
          </a:p>
        </p:txBody>
      </p:sp>
      <p:sp>
        <p:nvSpPr>
          <p:cNvPr id="8" name="PoljeZBesedilom 7"/>
          <p:cNvSpPr txBox="1"/>
          <p:nvPr/>
        </p:nvSpPr>
        <p:spPr>
          <a:xfrm rot="20603389">
            <a:off x="292598" y="866581"/>
            <a:ext cx="30005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/>
              <a:t>m</a:t>
            </a:r>
            <a:r>
              <a:rPr lang="sl-SI" sz="4000" dirty="0" smtClean="0"/>
              <a:t> = n x M</a:t>
            </a:r>
          </a:p>
        </p:txBody>
      </p:sp>
      <p:sp>
        <p:nvSpPr>
          <p:cNvPr id="11" name="PoljeZBesedilom 10"/>
          <p:cNvSpPr txBox="1"/>
          <p:nvPr/>
        </p:nvSpPr>
        <p:spPr>
          <a:xfrm rot="1281609">
            <a:off x="6191112" y="806664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i="1" dirty="0" smtClean="0">
                <a:latin typeface="Cambria Math"/>
              </a:rPr>
              <a:t>n = m /M</a:t>
            </a:r>
          </a:p>
        </p:txBody>
      </p:sp>
      <p:sp>
        <p:nvSpPr>
          <p:cNvPr id="12" name="PoljeZBesedilom 11"/>
          <p:cNvSpPr txBox="1"/>
          <p:nvPr/>
        </p:nvSpPr>
        <p:spPr>
          <a:xfrm rot="20012626">
            <a:off x="3248435" y="1482002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/>
              <a:t>M = m/n</a:t>
            </a:r>
            <a:endParaRPr lang="sl-SI" sz="4000" dirty="0"/>
          </a:p>
        </p:txBody>
      </p:sp>
      <p:sp>
        <p:nvSpPr>
          <p:cNvPr id="9" name="Pravokotnik 8"/>
          <p:cNvSpPr/>
          <p:nvPr/>
        </p:nvSpPr>
        <p:spPr>
          <a:xfrm>
            <a:off x="4191046" y="332656"/>
            <a:ext cx="813002" cy="5768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dirty="0" smtClean="0"/>
              <a:t>g</a:t>
            </a:r>
            <a:endParaRPr lang="sl-SI" sz="2400" b="1" dirty="0"/>
          </a:p>
        </p:txBody>
      </p:sp>
      <p:sp>
        <p:nvSpPr>
          <p:cNvPr id="14" name="Pravokotnik 13"/>
          <p:cNvSpPr/>
          <p:nvPr/>
        </p:nvSpPr>
        <p:spPr>
          <a:xfrm>
            <a:off x="7020272" y="2205399"/>
            <a:ext cx="1496010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dirty="0" smtClean="0"/>
              <a:t>g/mol</a:t>
            </a:r>
            <a:endParaRPr lang="sl-SI" sz="2400" dirty="0"/>
          </a:p>
        </p:txBody>
      </p:sp>
      <p:sp>
        <p:nvSpPr>
          <p:cNvPr id="15" name="Pravokotnik 14"/>
          <p:cNvSpPr/>
          <p:nvPr/>
        </p:nvSpPr>
        <p:spPr>
          <a:xfrm>
            <a:off x="467544" y="2402313"/>
            <a:ext cx="149856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dirty="0" smtClean="0"/>
              <a:t>mo</a:t>
            </a:r>
            <a:r>
              <a:rPr lang="sl-SI" b="1" dirty="0" smtClean="0"/>
              <a:t>l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7204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2" grpId="0"/>
      <p:bldP spid="9" grpId="0"/>
      <p:bldP spid="14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7886700" cy="586649"/>
          </a:xfrm>
        </p:spPr>
        <p:txBody>
          <a:bodyPr>
            <a:noAutofit/>
          </a:bodyPr>
          <a:lstStyle/>
          <a:p>
            <a:r>
              <a:rPr lang="sl-SI" altLang="sl-SI" sz="27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Povezava med množino snovi in številom delcev</a:t>
            </a:r>
            <a:br>
              <a:rPr lang="sl-SI" altLang="sl-SI" sz="27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sl-SI" sz="27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>
          <a:xfrm>
            <a:off x="397296" y="1576103"/>
            <a:ext cx="7886700" cy="418508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l-SI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Število delcev: N = n ∙ N </a:t>
            </a:r>
            <a:r>
              <a:rPr lang="sl-SI" sz="30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                             </a:t>
            </a:r>
            <a:r>
              <a:rPr lang="sl-SI" sz="3000" dirty="0">
                <a:latin typeface="Arial" panose="020B0604020202020204" pitchFamily="34" charset="0"/>
                <a:cs typeface="Arial" panose="020B0604020202020204" pitchFamily="34" charset="0"/>
              </a:rPr>
              <a:t>Množina snovi:    n = N/ N </a:t>
            </a:r>
            <a:r>
              <a:rPr lang="sl-SI" sz="3000" baseline="-25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sl-SI" sz="3000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3000" dirty="0">
                <a:latin typeface="Arial" panose="020B0604020202020204" pitchFamily="34" charset="0"/>
                <a:cs typeface="Arial" panose="020B0604020202020204" pitchFamily="34" charset="0"/>
              </a:rPr>
              <a:t>Reši naloge</a:t>
            </a:r>
          </a:p>
          <a:p>
            <a:pPr marL="557213" indent="-557213">
              <a:buAutoNum type="arabicPeriod"/>
            </a:pPr>
            <a:r>
              <a:rPr lang="pl-PL" sz="3000" dirty="0">
                <a:latin typeface="Arial" panose="020B0604020202020204" pitchFamily="34" charset="0"/>
                <a:cs typeface="Arial" panose="020B0604020202020204" pitchFamily="34" charset="0"/>
              </a:rPr>
              <a:t>Koliko atomov je v 5 mol bakra Cu?</a:t>
            </a:r>
          </a:p>
          <a:p>
            <a:pPr marL="0" indent="0">
              <a:buNone/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N(Cu) = n(Cu) × N</a:t>
            </a:r>
            <a:r>
              <a:rPr lang="pt-BR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5 mol × 6 × 10</a:t>
            </a:r>
            <a:r>
              <a:rPr lang="pt-BR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mol</a:t>
            </a:r>
            <a:r>
              <a:rPr lang="pt-BR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—1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pt-B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× 10</a:t>
            </a:r>
            <a:r>
              <a:rPr lang="pt-BR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endParaRPr lang="sl-SI" baseline="30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3000" dirty="0">
                <a:latin typeface="Arial" panose="020B0604020202020204" pitchFamily="34" charset="0"/>
                <a:cs typeface="Arial" panose="020B0604020202020204" pitchFamily="34" charset="0"/>
              </a:rPr>
              <a:t>Odgovor: V petih molih bakra je </a:t>
            </a:r>
            <a:r>
              <a:rPr lang="pt-BR" sz="3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× 10</a:t>
            </a:r>
            <a:r>
              <a:rPr lang="pt-BR" sz="3000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sl-SI" sz="3000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000" dirty="0">
                <a:latin typeface="Arial" panose="020B0604020202020204" pitchFamily="34" charset="0"/>
                <a:cs typeface="Arial" panose="020B0604020202020204" pitchFamily="34" charset="0"/>
              </a:rPr>
              <a:t>atomov bakra.</a:t>
            </a:r>
            <a:endParaRPr lang="pl-PL" sz="3000" baseline="30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3000" baseline="-25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3000" baseline="-25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000" i="1" dirty="0">
                <a:latin typeface="Arial" panose="020B0604020202020204" pitchFamily="34" charset="0"/>
                <a:cs typeface="Arial" panose="020B0604020202020204" pitchFamily="34" charset="0"/>
              </a:rPr>
              <a:t>2. Izračunaj</a:t>
            </a:r>
            <a:r>
              <a:rPr lang="sl-SI" sz="30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000" i="1" dirty="0">
                <a:latin typeface="Arial" panose="020B0604020202020204" pitchFamily="34" charset="0"/>
                <a:cs typeface="Arial" panose="020B0604020202020204" pitchFamily="34" charset="0"/>
              </a:rPr>
              <a:t>koliko molekul je v 5,00 mol poljubnega molekulskega kristala? </a:t>
            </a:r>
          </a:p>
          <a:p>
            <a:pPr marL="0" indent="0">
              <a:buNone/>
            </a:pPr>
            <a:r>
              <a:rPr lang="sl-SI" sz="3000" i="1" dirty="0">
                <a:latin typeface="Arial" panose="020B0604020202020204" pitchFamily="34" charset="0"/>
                <a:cs typeface="Arial" panose="020B0604020202020204" pitchFamily="34" charset="0"/>
              </a:rPr>
              <a:t>N =  n x N</a:t>
            </a:r>
            <a:r>
              <a:rPr lang="sl-SI" sz="30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l-SI" sz="3000" i="1" dirty="0">
                <a:latin typeface="Arial" panose="020B0604020202020204" pitchFamily="34" charset="0"/>
                <a:cs typeface="Arial" panose="020B0604020202020204" pitchFamily="34" charset="0"/>
              </a:rPr>
              <a:t> = 5,00 mol x 6,02 x 10</a:t>
            </a:r>
            <a:r>
              <a:rPr lang="sl-SI" sz="30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sl-SI" sz="3000" i="1" dirty="0">
                <a:latin typeface="Arial" panose="020B0604020202020204" pitchFamily="34" charset="0"/>
                <a:cs typeface="Arial" panose="020B0604020202020204" pitchFamily="34" charset="0"/>
              </a:rPr>
              <a:t> mol </a:t>
            </a:r>
            <a:r>
              <a:rPr lang="sl-SI" sz="30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-1 </a:t>
            </a:r>
          </a:p>
          <a:p>
            <a:pPr marL="0" indent="0">
              <a:buNone/>
            </a:pPr>
            <a:r>
              <a:rPr lang="sl-SI" sz="30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      = </a:t>
            </a:r>
            <a:r>
              <a:rPr lang="sl-SI" sz="3000" i="1" dirty="0">
                <a:latin typeface="Arial" panose="020B0604020202020204" pitchFamily="34" charset="0"/>
                <a:cs typeface="Arial" panose="020B0604020202020204" pitchFamily="34" charset="0"/>
              </a:rPr>
              <a:t>30,1 x 10</a:t>
            </a:r>
            <a:r>
              <a:rPr lang="sl-SI" sz="30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sl-SI" sz="3000" i="1" dirty="0">
                <a:latin typeface="Arial" panose="020B0604020202020204" pitchFamily="34" charset="0"/>
                <a:cs typeface="Arial" panose="020B0604020202020204" pitchFamily="34" charset="0"/>
              </a:rPr>
              <a:t> molekul = </a:t>
            </a:r>
            <a:r>
              <a:rPr lang="sl-SI" sz="3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3,01 x 10</a:t>
            </a:r>
            <a:r>
              <a:rPr lang="sl-SI" sz="3000" i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sl-SI" sz="3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molekul </a:t>
            </a:r>
          </a:p>
          <a:p>
            <a:pPr marL="0" indent="0">
              <a:buNone/>
            </a:pPr>
            <a:endParaRPr lang="sl-SI" sz="30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3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Odgovor: V 5 molih poljubnega molekulskega kristala je 3,01 x 10</a:t>
            </a:r>
            <a:r>
              <a:rPr lang="sl-SI" sz="3000" i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sl-SI" sz="3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molekul. </a:t>
            </a:r>
          </a:p>
          <a:p>
            <a:pPr marL="0" indent="0">
              <a:buNone/>
            </a:pPr>
            <a:endParaRPr lang="sl-SI" sz="3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70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27584" y="692696"/>
            <a:ext cx="7101944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sz="2700" dirty="0">
                <a:solidFill>
                  <a:srgbClr val="FF0000"/>
                </a:solidFill>
                <a:latin typeface="Arial" panose="020B0604020202020204" pitchFamily="34" charset="0"/>
              </a:rPr>
              <a:t>Povezava med maso snovi in številom delcev</a:t>
            </a:r>
          </a:p>
        </p:txBody>
      </p:sp>
      <p:sp>
        <p:nvSpPr>
          <p:cNvPr id="6" name="Pravokotnik 5"/>
          <p:cNvSpPr/>
          <p:nvPr/>
        </p:nvSpPr>
        <p:spPr>
          <a:xfrm>
            <a:off x="2949767" y="2150582"/>
            <a:ext cx="594084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7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  <a:t>. Kolikšna je masa 100 molekul vode?</a:t>
            </a:r>
          </a:p>
          <a:p>
            <a:endParaRPr lang="sl-SI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700" dirty="0">
                <a:latin typeface="Arial" panose="020B0604020202020204" pitchFamily="34" charset="0"/>
                <a:cs typeface="Arial" panose="020B0604020202020204" pitchFamily="34" charset="0"/>
              </a:rPr>
              <a:t>2. Koliko molekul je v 2,00 g plinastega fluora? </a:t>
            </a:r>
          </a:p>
          <a:p>
            <a:endParaRPr lang="sl-SI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značba mesta vsebine 7"/>
              <p:cNvSpPr>
                <a:spLocks noGrp="1"/>
              </p:cNvSpPr>
              <p:nvPr>
                <p:ph idx="1"/>
              </p:nvPr>
            </p:nvSpPr>
            <p:spPr>
              <a:xfrm>
                <a:off x="628651" y="2226469"/>
                <a:ext cx="2147600" cy="3263504"/>
              </a:xfrm>
            </p:spPr>
            <p:txBody>
              <a:bodyPr>
                <a:normAutofit fontScale="92500" lnSpcReduction="10000"/>
              </a:bodyPr>
              <a:lstStyle/>
              <a:p>
                <a:endParaRPr lang="sl-SI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l-SI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sl-SI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sl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sl-SI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</m:oMath>
                </a14:m>
                <a:r>
                  <a:rPr lang="sl-SI" dirty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sl-SI" b="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den>
                    </m:f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sl-SI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sl-SI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sl-SI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sl-SI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l-SI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sl-SI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l-SI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r>
                            <a:rPr lang="sl-SI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sl-SI" b="0" i="1" baseline="-2500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sl-SI" dirty="0"/>
              </a:p>
              <a:p>
                <a:pPr marL="0" indent="0">
                  <a:buNone/>
                </a:pPr>
                <a:endParaRPr lang="sl-SI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sl-SI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sl-SI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l-SI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𝑁𝐴</m:t>
                          </m:r>
                        </m:num>
                        <m:den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Označba mesta vsebine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1" y="2226469"/>
                <a:ext cx="2147600" cy="3263504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Pravokotnik 1"/>
          <p:cNvSpPr/>
          <p:nvPr/>
        </p:nvSpPr>
        <p:spPr>
          <a:xfrm>
            <a:off x="625063" y="1781250"/>
            <a:ext cx="1298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/>
              <a:t>n = N/N</a:t>
            </a:r>
            <a:r>
              <a:rPr lang="sl-SI" baseline="-25000" dirty="0"/>
              <a:t>A</a:t>
            </a:r>
            <a:r>
              <a:rPr lang="sl-S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769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43039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3. Kolikšna je masa 1,2 × 10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molekul vode H</a:t>
            </a:r>
            <a:r>
              <a:rPr lang="sl-SI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O?</a:t>
            </a:r>
          </a:p>
          <a:p>
            <a:pPr marL="0" indent="0">
              <a:buNone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Najprej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smo izračunali množino snovi tako, da smo število delcev delili z Avogadrovo konstanto. </a:t>
            </a:r>
          </a:p>
          <a:p>
            <a:pPr marL="0" indent="0">
              <a:buNone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Množina snovi = število delcev snovi /Avogadrova konstanta</a:t>
            </a: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n(H</a:t>
            </a:r>
            <a:r>
              <a:rPr lang="pt-BR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O) = N(H</a:t>
            </a:r>
            <a:r>
              <a:rPr lang="pt-BR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O)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baseline="-25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= 1,2 × 10</a:t>
            </a:r>
            <a:r>
              <a:rPr lang="pt-BR" baseline="30000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6 × 10</a:t>
            </a:r>
            <a:r>
              <a:rPr lang="pt-BR" baseline="30000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mol</a:t>
            </a:r>
            <a:r>
              <a:rPr lang="pt-BR" baseline="30000" dirty="0">
                <a:latin typeface="Arial" panose="020B0604020202020204" pitchFamily="34" charset="0"/>
                <a:cs typeface="Arial" panose="020B0604020202020204" pitchFamily="34" charset="0"/>
              </a:rPr>
              <a:t>—1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=12 × 10</a:t>
            </a:r>
            <a:r>
              <a:rPr lang="pt-BR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6 × 10</a:t>
            </a:r>
            <a:r>
              <a:rPr lang="pt-BR" baseline="30000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mol</a:t>
            </a:r>
            <a:r>
              <a:rPr lang="pt-BR" baseline="30000" dirty="0">
                <a:latin typeface="Arial" panose="020B0604020202020204" pitchFamily="34" charset="0"/>
                <a:cs typeface="Arial" panose="020B0604020202020204" pitchFamily="34" charset="0"/>
              </a:rPr>
              <a:t>—1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2 mol</a:t>
            </a:r>
          </a:p>
          <a:p>
            <a:pPr marL="0" indent="0">
              <a:buNone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Nato smo množino snovi pomnožili z molsko maso.</a:t>
            </a:r>
          </a:p>
          <a:p>
            <a:pPr marL="0" indent="0">
              <a:buNone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masa snovi = množina snovi × molska masa snovi </a:t>
            </a:r>
          </a:p>
          <a:p>
            <a:pPr marL="0" indent="0">
              <a:buNone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m(H</a:t>
            </a:r>
            <a:r>
              <a:rPr lang="sl-SI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O) = n(H</a:t>
            </a:r>
            <a:r>
              <a:rPr lang="sl-SI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O) × M(H</a:t>
            </a:r>
            <a:r>
              <a:rPr lang="sl-SI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O) = = 2 mol × 18 g/mol = </a:t>
            </a:r>
            <a:r>
              <a:rPr lang="sl-SI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 g</a:t>
            </a:r>
          </a:p>
        </p:txBody>
      </p:sp>
    </p:spTree>
    <p:extLst>
      <p:ext uri="{BB962C8B-B14F-4D97-AF65-F5344CB8AC3E}">
        <p14:creationId xmlns:p14="http://schemas.microsoft.com/office/powerpoint/2010/main" val="4100555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95536" y="2492896"/>
            <a:ext cx="8228912" cy="32635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Reši nalogo.</a:t>
            </a:r>
          </a:p>
          <a:p>
            <a:pPr marL="0" indent="0">
              <a:buNone/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Diamant je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alotropska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modifikacija ogljika. Nebrušen diamant vsebuje </a:t>
            </a:r>
            <a:r>
              <a:rPr lang="sl-SI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2,54·10</a:t>
            </a:r>
            <a:r>
              <a:rPr lang="sl-SI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atomov ogljika. Kolikšna množina atomov ogljika je v tem diamantu? </a:t>
            </a:r>
          </a:p>
          <a:p>
            <a:pPr marL="0" indent="0">
              <a:buNone/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3000" dirty="0">
                <a:latin typeface="Arial" panose="020B0604020202020204" pitchFamily="34" charset="0"/>
                <a:cs typeface="Arial" panose="020B0604020202020204" pitchFamily="34" charset="0"/>
              </a:rPr>
              <a:t>n = N/N</a:t>
            </a:r>
            <a:r>
              <a:rPr lang="sl-SI" sz="3000" baseline="-25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l-SI" sz="3000" dirty="0">
                <a:latin typeface="Arial" panose="020B0604020202020204" pitchFamily="34" charset="0"/>
                <a:cs typeface="Arial" panose="020B0604020202020204" pitchFamily="34" charset="0"/>
              </a:rPr>
              <a:t> = 25,4 x 10</a:t>
            </a:r>
            <a:r>
              <a:rPr lang="sl-SI" sz="3000" i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sl-SI" sz="3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sl-SI" sz="3000" i="1" dirty="0">
                <a:latin typeface="Arial" panose="020B0604020202020204" pitchFamily="34" charset="0"/>
                <a:cs typeface="Arial" panose="020B0604020202020204" pitchFamily="34" charset="0"/>
              </a:rPr>
              <a:t>6,02 x 10</a:t>
            </a:r>
            <a:r>
              <a:rPr lang="sl-SI" sz="30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sl-SI" sz="3000" i="1" dirty="0">
                <a:latin typeface="Arial" panose="020B0604020202020204" pitchFamily="34" charset="0"/>
                <a:cs typeface="Arial" panose="020B0604020202020204" pitchFamily="34" charset="0"/>
              </a:rPr>
              <a:t> mol </a:t>
            </a:r>
            <a:r>
              <a:rPr lang="sl-SI" sz="30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-1 </a:t>
            </a:r>
            <a:r>
              <a:rPr lang="sl-SI" sz="3000" i="1" dirty="0">
                <a:latin typeface="Arial" panose="020B0604020202020204" pitchFamily="34" charset="0"/>
                <a:cs typeface="Arial" panose="020B0604020202020204" pitchFamily="34" charset="0"/>
              </a:rPr>
              <a:t>= 4,22 mol</a:t>
            </a:r>
            <a:endParaRPr lang="sl-SI" sz="30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3825" i="1" dirty="0">
              <a:solidFill>
                <a:srgbClr val="FF0000"/>
              </a:solidFill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395536" y="404664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1" dirty="0">
                <a:latin typeface="Arial" panose="020B0604020202020204" pitchFamily="34" charset="0"/>
                <a:cs typeface="Arial" panose="020B0604020202020204" pitchFamily="34" charset="0"/>
              </a:rPr>
              <a:t>Oznake veličin - imena veličin [običajne enote]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sl-SI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− množina snovi [mol]</a:t>
            </a:r>
            <a:r>
              <a:rPr lang="sl-SI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− masa [g]</a:t>
            </a:r>
            <a:r>
              <a:rPr lang="sl-SI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− molska masa [g mol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−1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b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− število delcev [/]</a:t>
            </a:r>
            <a:r>
              <a:rPr lang="sl-SI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l-SI" baseline="-25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− Avogadrova konstanta = 6,02·10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mol</a:t>
            </a:r>
            <a:r>
              <a:rPr lang="sl-SI" baseline="30000" dirty="0">
                <a:latin typeface="Arial" panose="020B0604020202020204" pitchFamily="34" charset="0"/>
                <a:cs typeface="Arial" panose="020B0604020202020204" pitchFamily="34" charset="0"/>
              </a:rPr>
              <a:t>−1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19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1" y="404664"/>
            <a:ext cx="7886700" cy="501409"/>
          </a:xfrm>
        </p:spPr>
        <p:txBody>
          <a:bodyPr>
            <a:normAutofit fontScale="90000"/>
          </a:bodyPr>
          <a:lstStyle/>
          <a:p>
            <a:r>
              <a:rPr lang="sl-SI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Ponovimo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27383" y="1124744"/>
            <a:ext cx="8087968" cy="4725268"/>
          </a:xfrm>
        </p:spPr>
        <p:txBody>
          <a:bodyPr>
            <a:normAutofit fontScale="70000" lnSpcReduction="20000"/>
          </a:bodyPr>
          <a:lstStyle/>
          <a:p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1 mol katere koli snovi vsebuje enako delcev, kolikor je atomov v natančno 12 g ogljikovega izotopa </a:t>
            </a:r>
            <a:r>
              <a:rPr lang="sl-SI" sz="3400" baseline="300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C.  </a:t>
            </a:r>
          </a:p>
          <a:p>
            <a:endParaRPr lang="sl-SI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V natančno 12 g ogljikovega izotopa </a:t>
            </a:r>
            <a:r>
              <a:rPr lang="sl-SI" sz="3400" baseline="300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C (kar ustreza množini 1 mol) je 6,02·10</a:t>
            </a:r>
            <a:r>
              <a:rPr lang="sl-SI" sz="3400" baseline="30000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 atomov ogljika. </a:t>
            </a:r>
          </a:p>
          <a:p>
            <a:endParaRPr lang="sl-SI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V enem molu katere koli snovi je 6,02·10</a:t>
            </a:r>
            <a:r>
              <a:rPr lang="sl-SI" sz="3400" baseline="30000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 delcev te snovi. </a:t>
            </a:r>
          </a:p>
          <a:p>
            <a:endParaRPr lang="sl-SI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Število delcev v neki količini snovi lahko izračunamo z Avogadrovo konstanto. </a:t>
            </a:r>
          </a:p>
          <a:p>
            <a:endParaRPr lang="sl-SI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Avogadrova konstanta ima oznako </a:t>
            </a:r>
            <a:r>
              <a:rPr lang="sl-SI" sz="3400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l-SI" sz="3400" baseline="-25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 in vrednost 6,02·10</a:t>
            </a:r>
            <a:r>
              <a:rPr lang="sl-SI" sz="3400" baseline="30000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 mol</a:t>
            </a:r>
            <a:r>
              <a:rPr lang="sl-SI" sz="3400" baseline="30000" dirty="0">
                <a:latin typeface="Arial" panose="020B0604020202020204" pitchFamily="34" charset="0"/>
                <a:cs typeface="Arial" panose="020B0604020202020204" pitchFamily="34" charset="0"/>
              </a:rPr>
              <a:t>−1</a:t>
            </a: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sl-S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412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23528" y="332656"/>
            <a:ext cx="8208912" cy="5649491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LcParenR"/>
            </a:pPr>
            <a:r>
              <a:rPr lang="sl-SI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Koliko tehta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12 molov natrijevega sulfida (Na</a:t>
            </a:r>
            <a:r>
              <a:rPr lang="sl-SI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S)? </a:t>
            </a:r>
            <a:r>
              <a:rPr lang="sl-SI" sz="24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(936g)</a:t>
            </a:r>
          </a:p>
          <a:p>
            <a:pPr marL="0" indent="0">
              <a:buNone/>
            </a:pPr>
            <a:endParaRPr lang="sl-S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lphaLcParenR" startAt="2"/>
            </a:pP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 trgovini smo kupili 1 kg sladkorja C</a:t>
            </a:r>
            <a:r>
              <a:rPr lang="sl-SI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sl-SI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l-SI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l-SI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Koliko molov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sladkorja smo kupili? </a:t>
            </a:r>
          </a:p>
          <a:p>
            <a:pPr marL="0" indent="0">
              <a:buNone/>
            </a:pPr>
            <a:r>
              <a:rPr lang="sl-SI" sz="2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(2,92 mol)</a:t>
            </a:r>
          </a:p>
          <a:p>
            <a:pPr marL="514350" indent="-514350">
              <a:buAutoNum type="alphaLcParenR"/>
            </a:pPr>
            <a:endParaRPr lang="sl-SI" sz="2400" dirty="0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lphaLcParenR" startAt="3"/>
            </a:pP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 8,5 g neke spojine je pol mola molekul te spojine. Izračunaj, </a:t>
            </a:r>
            <a:r>
              <a:rPr lang="sl-SI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kolikšna je molska masa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spojine?  Zapiši tudi formulo neznane spojine. </a:t>
            </a:r>
          </a:p>
          <a:p>
            <a:pPr marL="0" indent="0">
              <a:buNone/>
            </a:pPr>
            <a:r>
              <a:rPr lang="sl-SI" sz="2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(17g/mol)</a:t>
            </a:r>
          </a:p>
          <a:p>
            <a:pPr marL="0" indent="0">
              <a:buNone/>
            </a:pPr>
            <a:endParaRPr lang="sl-SI" sz="2400" dirty="0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lphaLcParenR" startAt="4"/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Kolikšna je </a:t>
            </a:r>
            <a:r>
              <a:rPr lang="sl-SI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 0,050 mola amonijaka? </a:t>
            </a:r>
          </a:p>
          <a:p>
            <a:pPr marL="0" indent="0">
              <a:buNone/>
            </a:pPr>
            <a:r>
              <a:rPr lang="sl-SI" sz="2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(0,85g)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85450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23528" y="371797"/>
            <a:ext cx="8435280" cy="57214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dirty="0" smtClean="0"/>
              <a:t>e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Koliko molov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je 22 g ogljikovega dioksida? </a:t>
            </a:r>
          </a:p>
          <a:p>
            <a:pPr marL="0" indent="0">
              <a:buNone/>
            </a:pPr>
            <a:r>
              <a:rPr lang="sl-SI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(0,50 mol)</a:t>
            </a:r>
          </a:p>
          <a:p>
            <a:pPr marL="0" indent="0">
              <a:buNone/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lphaLcParenR" startAt="6"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Svinec pridobivajo iz svinčevega sijajnika ali galenita, </a:t>
            </a:r>
            <a:r>
              <a:rPr lang="sl-S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PbS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Koliko tehta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8 molov te rude?</a:t>
            </a:r>
          </a:p>
          <a:p>
            <a:pPr marL="0" indent="0">
              <a:buNone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l-SI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(1912g)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lphaLcParenR" startAt="7"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vinarstvu uporabljamo žveplov dioksid za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zaščito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vina pred oksidacijskimi procesi. </a:t>
            </a:r>
          </a:p>
          <a:p>
            <a:pPr marL="0" indent="0">
              <a:buNone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    Izračunaj maso 2,5 mol žveplovega dioksida.</a:t>
            </a:r>
          </a:p>
          <a:p>
            <a:pPr marL="0" indent="0">
              <a:buNone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sl-SI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(160g)</a:t>
            </a:r>
          </a:p>
          <a:p>
            <a:pPr marL="0" indent="0">
              <a:buNone/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lphaLcParenR" startAt="8"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Kofein, C</a:t>
            </a:r>
            <a:r>
              <a:rPr lang="sl-SI" baseline="-25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sl-SI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l-SI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l-SI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, je alkaloid, ki deluje na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živčni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sistem. Vsebujeta ga kava in pravi čaj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Izračunaj množino kofeina v 630,5 g kofeina.</a:t>
            </a:r>
          </a:p>
          <a:p>
            <a:pPr marL="0" indent="0">
              <a:buNone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sl-SI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(3,25mol)</a:t>
            </a:r>
          </a:p>
          <a:p>
            <a:pPr marL="0" indent="0">
              <a:buNone/>
            </a:pPr>
            <a:endParaRPr lang="sl-SI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96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8158" y="373009"/>
            <a:ext cx="8677944" cy="54168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3000" b="1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Arial" charset="0"/>
              </a:rPr>
              <a:t>Masni delež topljenca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l-SI" sz="3000" b="1" dirty="0">
              <a:solidFill>
                <a:srgbClr val="6600CC"/>
              </a:solidFill>
              <a:latin typeface="Arial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2800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Arial" charset="0"/>
              </a:rPr>
              <a:t>mase raztopine = masa topila + masa topljenca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2400" i="0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24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charset="0"/>
              </a:rPr>
              <a:t>Masni delež je razmerje med maso topljenca in maso raztopine.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24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24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24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l-SI" sz="2400" dirty="0" smtClean="0">
              <a:solidFill>
                <a:srgbClr val="006600"/>
              </a:solidFill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l-SI" sz="2400" dirty="0">
              <a:solidFill>
                <a:srgbClr val="006600"/>
              </a:solidFill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24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charset="0"/>
              </a:rPr>
              <a:t>Pove nam, kolikšen delež celotne mase raztopine predstavlja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24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charset="0"/>
              </a:rPr>
              <a:t>masa topljenca v njej.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30" name="Picture 6" descr="http://www.osbos.si/e-kemija/e-gradivo/7-sklop/eXe_LaTeX_math_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95413"/>
            <a:ext cx="2209800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www.osbos.si/e-kemija/e-gradivo/7-sklop/eXe_LaTeX_math_2.1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295"/>
          <a:stretch/>
        </p:blipFill>
        <p:spPr bwMode="auto">
          <a:xfrm>
            <a:off x="1260475" y="3057023"/>
            <a:ext cx="6408712" cy="928066"/>
          </a:xfrm>
          <a:prstGeom prst="rect">
            <a:avLst/>
          </a:prstGeom>
          <a:noFill/>
          <a:ln w="57150" cmpd="tri">
            <a:solidFill>
              <a:srgbClr val="6600CC"/>
            </a:solidFill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12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6856" y="332656"/>
            <a:ext cx="8229600" cy="490066"/>
          </a:xfrm>
        </p:spPr>
        <p:txBody>
          <a:bodyPr>
            <a:normAutofit/>
          </a:bodyPr>
          <a:lstStyle/>
          <a:p>
            <a:r>
              <a:rPr lang="sl-SI" sz="2400" dirty="0" smtClean="0"/>
              <a:t>Naloge </a:t>
            </a:r>
            <a:endParaRPr lang="sl-SI" sz="24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1052736"/>
            <a:ext cx="8280920" cy="54726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l-SI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8 g vode raztopimo 2 g natrijevega klorida. Kolikšen je njegov masni delež v %?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(20%)</a:t>
            </a:r>
          </a:p>
          <a:p>
            <a:pPr marL="514350" indent="-514350">
              <a:buFont typeface="+mj-lt"/>
              <a:buAutoNum type="arabicPeriod"/>
            </a:pPr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V 17 ml vode raztopimo 3 g sladkorja. Kolikšen je masni delež sladkorja v raztopini? </a:t>
            </a:r>
            <a:r>
              <a:rPr lang="sl-SI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(15%)</a:t>
            </a:r>
          </a:p>
          <a:p>
            <a:pPr marL="514350" indent="-514350">
              <a:buFont typeface="+mj-lt"/>
              <a:buAutoNum type="arabicPeriod"/>
            </a:pPr>
            <a:endParaRPr lang="sl-SI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sl-SI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Koliko g natrijevega klorida potrebujemo za 300 g raztopine z masnim deležem topljenca 0,15. koliko ml vode potrebujemo? </a:t>
            </a:r>
            <a:r>
              <a:rPr lang="sl-SI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(45 g NaCl in 255 ml vode)</a:t>
            </a:r>
            <a:endParaRPr lang="sl-SI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30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4.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V 35 ml vode raztopimo 15 g KOH. Kolikšen </a:t>
            </a:r>
          </a:p>
          <a:p>
            <a:pPr marL="0" indent="0">
              <a:buNone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  je masni delež KOH v odstotkih? </a:t>
            </a:r>
            <a:r>
              <a:rPr lang="sl-SI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(30%)</a:t>
            </a:r>
          </a:p>
          <a:p>
            <a:pPr marL="0" indent="0">
              <a:buNone/>
            </a:pPr>
            <a:endParaRPr lang="sl-SI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Koliko g </a:t>
            </a:r>
            <a:r>
              <a:rPr lang="sl-SI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KCl</a:t>
            </a:r>
            <a:r>
              <a:rPr lang="sl-SI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koliko ml vode potrebujemo </a:t>
            </a:r>
          </a:p>
          <a:p>
            <a:pPr marL="0" indent="0">
              <a:buNone/>
            </a:pPr>
            <a:r>
              <a:rPr lang="sl-SI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za 500 g 35 % raztopine?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(175 g NaCl in 325 </a:t>
            </a:r>
          </a:p>
          <a:p>
            <a:pPr marL="0" indent="0">
              <a:buNone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  ml vode)</a:t>
            </a:r>
          </a:p>
          <a:p>
            <a:pPr marL="0" indent="0">
              <a:buNone/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6.  </a:t>
            </a:r>
            <a:r>
              <a:rPr lang="sl-SI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18 </a:t>
            </a:r>
            <a:r>
              <a:rPr lang="sl-SI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g natrijevega klorida (NaCl) raztopimo v </a:t>
            </a:r>
            <a:endParaRPr lang="sl-SI" dirty="0" smtClean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sl-SI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  170 </a:t>
            </a:r>
            <a:r>
              <a:rPr lang="sl-SI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g vode. Določite maso raztopine in </a:t>
            </a:r>
            <a:r>
              <a:rPr lang="sl-SI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masni </a:t>
            </a:r>
          </a:p>
          <a:p>
            <a:pPr marL="0" lvl="0" indent="0">
              <a:buNone/>
            </a:pPr>
            <a:r>
              <a:rPr lang="sl-SI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  delež </a:t>
            </a:r>
            <a:r>
              <a:rPr lang="sl-SI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NaCl v raztopini.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118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9512" y="299962"/>
            <a:ext cx="8352928" cy="2592288"/>
          </a:xfrm>
        </p:spPr>
        <p:txBody>
          <a:bodyPr/>
          <a:lstStyle/>
          <a:p>
            <a:pPr algn="ctr"/>
            <a:r>
              <a:rPr lang="sl-SI" sz="4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Masni delež elementa v spojini</a:t>
            </a:r>
            <a:br>
              <a:rPr lang="sl-SI" sz="4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4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4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2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lahko izračunamo, če poznamo formulo spojine.</a:t>
            </a:r>
            <a:endParaRPr lang="sl-SI" sz="32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PoljeZBesedilom 5"/>
          <p:cNvSpPr txBox="1"/>
          <p:nvPr/>
        </p:nvSpPr>
        <p:spPr>
          <a:xfrm>
            <a:off x="1619672" y="4293096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ali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dnaslov 2"/>
              <p:cNvSpPr txBox="1">
                <a:spLocks/>
              </p:cNvSpPr>
              <p:nvPr/>
            </p:nvSpPr>
            <p:spPr>
              <a:xfrm>
                <a:off x="395536" y="3107505"/>
                <a:ext cx="5197932" cy="990600"/>
              </a:xfrm>
              <a:prstGeom prst="rect">
                <a:avLst/>
              </a:prstGeom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None/>
                  <a:defRPr sz="2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None/>
                  <a:defRPr sz="2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None/>
                  <a:defRPr sz="1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None/>
                  <a:defRPr sz="1800" kern="1200" baseline="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sl-SI" sz="3200" dirty="0" smtClean="0"/>
                  <a:t>W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3200" b="0" i="1" smtClean="0">
                            <a:latin typeface="Cambria Math"/>
                          </a:rPr>
                          <m:t>𝑁</m:t>
                        </m:r>
                        <m:d>
                          <m:dPr>
                            <m:ctrlPr>
                              <a:rPr lang="sl-SI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l-SI" sz="3200" b="0" i="1" smtClean="0">
                                <a:latin typeface="Cambria Math"/>
                              </a:rPr>
                              <m:t>𝑎𝑡𝑜𝑚𝑜𝑣</m:t>
                            </m:r>
                          </m:e>
                        </m:d>
                        <m:r>
                          <a:rPr lang="sl-SI" sz="3200" b="0" i="1" smtClean="0">
                            <a:latin typeface="Cambria Math"/>
                          </a:rPr>
                          <m:t> </m:t>
                        </m:r>
                        <m:r>
                          <a:rPr lang="sl-SI" sz="3200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sl-SI" sz="32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sl-SI" sz="3200" b="0" i="1" baseline="-25000" smtClean="0">
                            <a:latin typeface="Cambria Math"/>
                            <a:ea typeface="Cambria Math"/>
                          </a:rPr>
                          <m:t>𝑟</m:t>
                        </m:r>
                        <m:r>
                          <a:rPr lang="sl-SI" sz="32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sl-SI" sz="3200" b="0" i="1" smtClean="0">
                            <a:latin typeface="Cambria Math"/>
                            <a:ea typeface="Cambria Math"/>
                          </a:rPr>
                          <m:t>𝑒𝑙𝑒𝑚𝑒𝑛𝑡𝑎</m:t>
                        </m:r>
                        <m:r>
                          <a:rPr lang="sl-SI" sz="320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sl-SI" sz="3200" b="0" i="1" smtClean="0">
                            <a:latin typeface="Cambria Math"/>
                          </a:rPr>
                          <m:t>𝑀</m:t>
                        </m:r>
                        <m:r>
                          <a:rPr lang="sl-SI" sz="3200" i="1" baseline="-25000">
                            <a:latin typeface="Cambria Math"/>
                            <a:ea typeface="Cambria Math"/>
                          </a:rPr>
                          <m:t>𝑟</m:t>
                        </m:r>
                        <m:r>
                          <a:rPr lang="sl-SI" sz="3200" i="1" smtClean="0">
                            <a:latin typeface="Cambria Math"/>
                          </a:rPr>
                          <m:t>(</m:t>
                        </m:r>
                        <m:r>
                          <a:rPr lang="sl-SI" sz="3200" i="1" smtClean="0">
                            <a:latin typeface="Cambria Math"/>
                          </a:rPr>
                          <m:t>𝑠𝑝𝑜𝑗𝑖𝑛𝑒</m:t>
                        </m:r>
                        <m:r>
                          <a:rPr lang="sl-SI" sz="320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sl-SI" sz="3200" dirty="0"/>
              </a:p>
            </p:txBody>
          </p:sp>
        </mc:Choice>
        <mc:Fallback xmlns="">
          <p:sp>
            <p:nvSpPr>
              <p:cNvPr id="7" name="Podnaslov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107505"/>
                <a:ext cx="5197932" cy="990600"/>
              </a:xfrm>
              <a:prstGeom prst="rect">
                <a:avLst/>
              </a:prstGeom>
              <a:blipFill rotWithShape="1">
                <a:blip r:embed="rId2"/>
                <a:stretch>
                  <a:fillRect l="-304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Pravokotnik 8"/>
              <p:cNvSpPr/>
              <p:nvPr/>
            </p:nvSpPr>
            <p:spPr>
              <a:xfrm>
                <a:off x="701570" y="5013176"/>
                <a:ext cx="7200800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l-SI" dirty="0" smtClean="0"/>
                  <a:t>N = število atomov določenega elementa v molekuli spojine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l-SI" i="0">
                        <a:latin typeface="Cambria Math"/>
                        <a:ea typeface="Cambria Math"/>
                      </a:rPr>
                      <m:t>A</m:t>
                    </m:r>
                    <m:r>
                      <m:rPr>
                        <m:sty m:val="p"/>
                      </m:rPr>
                      <a:rPr lang="sl-SI" i="0" baseline="-25000">
                        <a:latin typeface="Cambria Math"/>
                        <a:ea typeface="Cambria Math"/>
                      </a:rPr>
                      <m:t>r</m:t>
                    </m:r>
                  </m:oMath>
                </a14:m>
                <a:r>
                  <a:rPr lang="sl-SI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sl-SI" b="0" i="0" smtClean="0">
                        <a:latin typeface="Cambria Math"/>
                        <a:ea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  <a:ea typeface="Cambria Math"/>
                      </a:rPr>
                      <m:t>relativna</m:t>
                    </m:r>
                    <m:r>
                      <a:rPr lang="sl-SI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  <a:ea typeface="Cambria Math"/>
                      </a:rPr>
                      <m:t>masa</m:t>
                    </m:r>
                    <m:r>
                      <a:rPr lang="sl-SI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  <a:ea typeface="Cambria Math"/>
                      </a:rPr>
                      <m:t>dolo</m:t>
                    </m:r>
                    <m:r>
                      <a:rPr lang="sl-SI" b="0" i="0" smtClean="0">
                        <a:latin typeface="Cambria Math"/>
                        <a:ea typeface="Cambria Math"/>
                      </a:rPr>
                      <m:t>č</m:t>
                    </m:r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  <a:ea typeface="Cambria Math"/>
                      </a:rPr>
                      <m:t>enega</m:t>
                    </m:r>
                    <m:r>
                      <a:rPr lang="sl-SI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  <a:ea typeface="Cambria Math"/>
                      </a:rPr>
                      <m:t>elementa</m:t>
                    </m:r>
                  </m:oMath>
                </a14:m>
                <a:endParaRPr lang="sl-SI" b="0" dirty="0" smtClean="0">
                  <a:latin typeface="Cambria Math"/>
                  <a:ea typeface="Cambria Math"/>
                </a:endParaRPr>
              </a:p>
              <a:p>
                <a:r>
                  <a:rPr lang="sl-SI" b="0" dirty="0" smtClean="0">
                    <a:latin typeface="Cambria Math"/>
                    <a:ea typeface="Cambria Math"/>
                  </a:rPr>
                  <a:t>M</a:t>
                </a:r>
                <a:r>
                  <a:rPr lang="sl-SI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l-SI" i="0" baseline="-25000" smtClean="0">
                        <a:latin typeface="Cambria Math"/>
                        <a:ea typeface="Cambria Math"/>
                      </a:rPr>
                      <m:t>r</m:t>
                    </m:r>
                    <m:r>
                      <a:rPr lang="sl-SI" i="0">
                        <a:latin typeface="Cambria Math"/>
                        <a:ea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sl-SI" i="0">
                        <a:latin typeface="Cambria Math"/>
                        <a:ea typeface="Cambria Math"/>
                      </a:rPr>
                      <m:t>relativna</m:t>
                    </m:r>
                    <m:r>
                      <a:rPr lang="sl-SI" i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  <a:ea typeface="Cambria Math"/>
                      </a:rPr>
                      <m:t>molekulska</m:t>
                    </m:r>
                    <m:r>
                      <a:rPr lang="sl-SI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sl-SI" i="0">
                        <a:latin typeface="Cambria Math"/>
                        <a:ea typeface="Cambria Math"/>
                      </a:rPr>
                      <m:t>masa</m:t>
                    </m:r>
                    <m:r>
                      <a:rPr lang="sl-SI" i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  <a:ea typeface="Cambria Math"/>
                      </a:rPr>
                      <m:t>spojine</m:t>
                    </m:r>
                  </m:oMath>
                </a14:m>
                <a:endParaRPr lang="sl-SI" b="0" dirty="0" smtClean="0">
                  <a:latin typeface="Cambria Math"/>
                  <a:ea typeface="Cambria Math"/>
                </a:endParaRPr>
              </a:p>
              <a:p>
                <a:r>
                  <a:rPr lang="sl-SI" dirty="0" smtClean="0">
                    <a:latin typeface="Cambria Math"/>
                    <a:ea typeface="Cambria Math"/>
                  </a:rPr>
                  <a:t>W = masni delež določenega elementa v spojini</a:t>
                </a:r>
                <a:endParaRPr lang="sl-SI" b="0" dirty="0" smtClean="0"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9" name="Pravokotni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570" y="5013176"/>
                <a:ext cx="7200800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677" t="-2538" b="-659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odnaslov 2"/>
              <p:cNvSpPr txBox="1">
                <a:spLocks/>
              </p:cNvSpPr>
              <p:nvPr/>
            </p:nvSpPr>
            <p:spPr>
              <a:xfrm>
                <a:off x="2087724" y="4022576"/>
                <a:ext cx="6804756" cy="990600"/>
              </a:xfrm>
              <a:prstGeom prst="rect">
                <a:avLst/>
              </a:prstGeom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None/>
                  <a:defRPr sz="2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None/>
                  <a:defRPr sz="2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None/>
                  <a:defRPr sz="1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None/>
                  <a:defRPr sz="1800" kern="1200" baseline="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None/>
                  <a:defRPr sz="16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sl-SI" sz="3200" b="1" dirty="0" smtClean="0">
                    <a:solidFill>
                      <a:srgbClr val="A50021"/>
                    </a:solidFill>
                  </a:rPr>
                  <a:t>W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3200" b="1" i="1" smtClean="0">
                            <a:solidFill>
                              <a:srgbClr val="A5002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3200" b="1" i="1" smtClean="0">
                            <a:solidFill>
                              <a:srgbClr val="A50021"/>
                            </a:solidFill>
                            <a:latin typeface="Cambria Math"/>
                          </a:rPr>
                          <m:t>𝑵</m:t>
                        </m:r>
                        <m:d>
                          <m:dPr>
                            <m:ctrlPr>
                              <a:rPr lang="sl-SI" sz="3200" b="1" i="1" smtClean="0">
                                <a:solidFill>
                                  <a:srgbClr val="A5002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l-SI" sz="3200" b="1" i="1" smtClean="0">
                                <a:solidFill>
                                  <a:srgbClr val="A50021"/>
                                </a:solidFill>
                                <a:latin typeface="Cambria Math"/>
                              </a:rPr>
                              <m:t>𝒂𝒕𝒐𝒎𝒐𝒗</m:t>
                            </m:r>
                          </m:e>
                        </m:d>
                        <m:r>
                          <a:rPr lang="sl-SI" sz="3200" b="1" i="1" smtClean="0">
                            <a:solidFill>
                              <a:srgbClr val="A5002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sl-SI" sz="3200" b="1" i="1">
                            <a:solidFill>
                              <a:srgbClr val="A5002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sl-SI" sz="3200" b="1" i="1" smtClean="0">
                            <a:solidFill>
                              <a:srgbClr val="A50021"/>
                            </a:solidFill>
                            <a:latin typeface="Cambria Math"/>
                            <a:ea typeface="Cambria Math"/>
                          </a:rPr>
                          <m:t>𝑨</m:t>
                        </m:r>
                        <m:r>
                          <a:rPr lang="sl-SI" sz="3200" b="1" i="1" baseline="-25000" smtClean="0">
                            <a:solidFill>
                              <a:srgbClr val="A50021"/>
                            </a:solidFill>
                            <a:latin typeface="Cambria Math"/>
                            <a:ea typeface="Cambria Math"/>
                          </a:rPr>
                          <m:t>𝒓</m:t>
                        </m:r>
                        <m:r>
                          <a:rPr lang="sl-SI" sz="3200" b="1" i="1" smtClean="0">
                            <a:solidFill>
                              <a:srgbClr val="A50021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sl-SI" sz="3200" b="1" i="1" smtClean="0">
                            <a:solidFill>
                              <a:srgbClr val="A50021"/>
                            </a:solidFill>
                            <a:latin typeface="Cambria Math"/>
                            <a:ea typeface="Cambria Math"/>
                          </a:rPr>
                          <m:t>𝒆𝒍𝒆𝒎𝒆𝒏𝒕𝒂</m:t>
                        </m:r>
                        <m:r>
                          <a:rPr lang="sl-SI" sz="3200" b="1" i="1" smtClean="0">
                            <a:solidFill>
                              <a:srgbClr val="A50021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sl-SI" sz="3200" b="1" i="1" smtClean="0">
                            <a:solidFill>
                              <a:srgbClr val="A50021"/>
                            </a:solidFill>
                            <a:latin typeface="Cambria Math"/>
                          </a:rPr>
                          <m:t>𝑴</m:t>
                        </m:r>
                        <m:r>
                          <a:rPr lang="sl-SI" sz="3200" b="1" i="1" baseline="-25000">
                            <a:solidFill>
                              <a:srgbClr val="A50021"/>
                            </a:solidFill>
                            <a:latin typeface="Cambria Math"/>
                            <a:ea typeface="Cambria Math"/>
                          </a:rPr>
                          <m:t>𝒓</m:t>
                        </m:r>
                        <m:r>
                          <a:rPr lang="sl-SI" sz="3200" b="1" i="1" smtClean="0">
                            <a:solidFill>
                              <a:srgbClr val="A5002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sl-SI" sz="3200" b="1" i="1" smtClean="0">
                            <a:solidFill>
                              <a:srgbClr val="A50021"/>
                            </a:solidFill>
                            <a:latin typeface="Cambria Math"/>
                          </a:rPr>
                          <m:t>𝒔𝒑𝒐𝒋𝒊𝒏𝒆</m:t>
                        </m:r>
                        <m:r>
                          <a:rPr lang="sl-SI" sz="3200" b="1" i="1" smtClean="0">
                            <a:solidFill>
                              <a:srgbClr val="A5002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sl-SI" sz="3200" b="1" dirty="0" smtClean="0">
                    <a:solidFill>
                      <a:srgbClr val="A5002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l-SI" sz="3200" b="1" i="1">
                        <a:solidFill>
                          <a:srgbClr val="A50021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sl-SI" sz="3200" b="1" dirty="0" smtClean="0">
                    <a:solidFill>
                      <a:srgbClr val="A50021"/>
                    </a:solidFill>
                  </a:rPr>
                  <a:t>100 = %</a:t>
                </a:r>
                <a:endParaRPr lang="sl-SI" sz="3200" b="1" dirty="0">
                  <a:solidFill>
                    <a:srgbClr val="A50021"/>
                  </a:solidFill>
                </a:endParaRPr>
              </a:p>
            </p:txBody>
          </p:sp>
        </mc:Choice>
        <mc:Fallback xmlns="">
          <p:sp>
            <p:nvSpPr>
              <p:cNvPr id="11" name="Podnaslov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724" y="4022576"/>
                <a:ext cx="6804756" cy="990600"/>
              </a:xfrm>
              <a:prstGeom prst="rect">
                <a:avLst/>
              </a:prstGeom>
              <a:blipFill rotWithShape="1">
                <a:blip r:embed="rId4"/>
                <a:stretch>
                  <a:fillRect l="-223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922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Naloga 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764705"/>
                <a:ext cx="8640960" cy="388843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l-SI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Izračunaj masni delež kisika in aluminija v aluminijevem </a:t>
                </a:r>
                <a:r>
                  <a:rPr lang="sl-SI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karbonatu (Al</a:t>
                </a:r>
                <a:r>
                  <a:rPr lang="sl-SI" sz="26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sl-SI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(CO</a:t>
                </a:r>
                <a:r>
                  <a:rPr lang="sl-SI" sz="26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sl-SI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sl-SI" sz="26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sl-SI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sl-SI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Podatki:</a:t>
                </a:r>
              </a:p>
              <a:p>
                <a:pPr marL="0" indent="0">
                  <a:buNone/>
                </a:pPr>
                <a:r>
                  <a:rPr lang="sl-SI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W(O)=62%</a:t>
                </a:r>
              </a:p>
              <a:p>
                <a:pPr marL="0" indent="0">
                  <a:buNone/>
                </a:pPr>
                <a:r>
                  <a:rPr lang="sl-SI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W(Al)= 23%</a:t>
                </a:r>
              </a:p>
              <a:p>
                <a:pPr marL="0" indent="0">
                  <a:buNone/>
                </a:pPr>
                <a:r>
                  <a:rPr lang="sl-SI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sl-SI" sz="26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sl-SI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(Al)=27</a:t>
                </a:r>
              </a:p>
              <a:p>
                <a:pPr marL="0" indent="0">
                  <a:buNone/>
                </a:pPr>
                <a:r>
                  <a:rPr lang="sl-SI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sl-SI" sz="26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sl-SI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(Al</a:t>
                </a:r>
                <a:r>
                  <a:rPr lang="sl-SI" sz="26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sl-SI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(CO</a:t>
                </a:r>
                <a:r>
                  <a:rPr lang="sl-SI" sz="26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sl-SI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sl-SI" sz="26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sl-SI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sl-SI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sl-SI" sz="2400" dirty="0"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l-SI" sz="2400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sl-SI" sz="2400" dirty="0" smtClean="0"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Al + 3 </a:t>
                </a:r>
                <a14:m>
                  <m:oMath xmlns:m="http://schemas.openxmlformats.org/officeDocument/2006/math">
                    <m:r>
                      <a:rPr lang="sl-SI" sz="2400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sl-SI" sz="2400" dirty="0" smtClean="0"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C + 9 </a:t>
                </a:r>
                <a14:m>
                  <m:oMath xmlns:m="http://schemas.openxmlformats.org/officeDocument/2006/math">
                    <m:r>
                      <a:rPr lang="sl-SI" sz="2400" i="1">
                        <a:latin typeface="Cambria Math"/>
                        <a:ea typeface="Cambria Math"/>
                      </a:rPr>
                      <m:t>∙</m:t>
                    </m:r>
                    <m:r>
                      <m:rPr>
                        <m:sty m:val="p"/>
                      </m:rPr>
                      <a:rPr lang="sl-SI" sz="2400" b="0" i="0" smtClean="0">
                        <a:latin typeface="Cambria Math"/>
                        <a:ea typeface="Cambria Math"/>
                      </a:rPr>
                      <m:t>O</m:t>
                    </m:r>
                  </m:oMath>
                </a14:m>
                <a:r>
                  <a:rPr lang="sl-SI" sz="2400" dirty="0"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 </a:t>
                </a:r>
                <a:r>
                  <a:rPr lang="sl-SI" sz="2400" dirty="0" smtClean="0"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 = 2 </a:t>
                </a:r>
                <a14:m>
                  <m:oMath xmlns:m="http://schemas.openxmlformats.org/officeDocument/2006/math">
                    <m:r>
                      <a:rPr lang="sl-SI" sz="2400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sl-SI" sz="2400" dirty="0"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 </a:t>
                </a:r>
                <a:r>
                  <a:rPr lang="sl-SI" sz="2400" dirty="0" smtClean="0"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27 + 3 </a:t>
                </a:r>
                <a14:m>
                  <m:oMath xmlns:m="http://schemas.openxmlformats.org/officeDocument/2006/math">
                    <m:r>
                      <a:rPr lang="sl-SI" sz="2400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sl-SI" sz="2400" dirty="0" smtClean="0"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 12 + 9 </a:t>
                </a:r>
                <a14:m>
                  <m:oMath xmlns:m="http://schemas.openxmlformats.org/officeDocument/2006/math">
                    <m:r>
                      <a:rPr lang="sl-SI" sz="2400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sl-SI" sz="2400" dirty="0" smtClean="0"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 16 =</a:t>
                </a:r>
              </a:p>
              <a:p>
                <a:pPr marL="0" indent="0">
                  <a:buNone/>
                </a:pPr>
                <a:r>
                  <a:rPr lang="sl-SI" sz="2600" dirty="0" smtClean="0"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                  =</a:t>
                </a:r>
                <a14:m>
                  <m:oMath xmlns:m="http://schemas.openxmlformats.org/officeDocument/2006/math">
                    <m:r>
                      <a:rPr lang="sl-SI" sz="2600" b="0" i="0" smtClean="0">
                        <a:latin typeface="Cambria Math"/>
                        <a:ea typeface="Cambria Math"/>
                      </a:rPr>
                      <m:t>  54+36+144</m:t>
                    </m:r>
                  </m:oMath>
                </a14:m>
                <a:r>
                  <a:rPr lang="sl-SI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 234</a:t>
                </a:r>
              </a:p>
              <a:p>
                <a:pPr marL="0" indent="0">
                  <a:buNone/>
                </a:pPr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764705"/>
                <a:ext cx="8640960" cy="3888431"/>
              </a:xfrm>
              <a:blipFill>
                <a:blip r:embed="rId2"/>
                <a:stretch>
                  <a:fillRect l="-1269" t="-1411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PoljeZBesedilom 4"/>
              <p:cNvSpPr txBox="1"/>
              <p:nvPr/>
            </p:nvSpPr>
            <p:spPr>
              <a:xfrm>
                <a:off x="323528" y="4492237"/>
                <a:ext cx="6696744" cy="791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l-SI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 (Al)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3200" b="0" i="1" smtClean="0">
                            <a:latin typeface="Cambria Math"/>
                          </a:rPr>
                          <m:t>2 </m:t>
                        </m:r>
                        <m:r>
                          <a:rPr lang="sl-SI" sz="3200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sl-SI" sz="3200" b="0" i="1" smtClean="0">
                            <a:latin typeface="Cambria Math"/>
                            <a:ea typeface="Cambria Math"/>
                          </a:rPr>
                          <m:t>27  </m:t>
                        </m:r>
                      </m:num>
                      <m:den>
                        <m:r>
                          <a:rPr lang="sl-SI" sz="3200" b="0" i="1" smtClean="0">
                            <a:latin typeface="Cambria Math"/>
                          </a:rPr>
                          <m:t>234</m:t>
                        </m:r>
                      </m:den>
                    </m:f>
                  </m:oMath>
                </a14:m>
                <a:r>
                  <a:rPr lang="sl-SI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3200" b="0" i="1" dirty="0" smtClean="0">
                            <a:latin typeface="Cambria Math"/>
                          </a:rPr>
                          <m:t>54</m:t>
                        </m:r>
                      </m:num>
                      <m:den>
                        <m:r>
                          <a:rPr lang="sl-SI" sz="3200" b="0" i="1" dirty="0" smtClean="0">
                            <a:latin typeface="Cambria Math"/>
                          </a:rPr>
                          <m:t>234</m:t>
                        </m:r>
                      </m:den>
                    </m:f>
                  </m:oMath>
                </a14:m>
                <a:r>
                  <a:rPr lang="sl-SI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0,23</a:t>
                </a:r>
                <a:endParaRPr lang="sl-SI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PoljeZBesedilom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492237"/>
                <a:ext cx="6696744" cy="791242"/>
              </a:xfrm>
              <a:prstGeom prst="rect">
                <a:avLst/>
              </a:prstGeom>
              <a:blipFill>
                <a:blip r:embed="rId3"/>
                <a:stretch>
                  <a:fillRect l="-2275" b="-1076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PoljeZBesedilom 5"/>
              <p:cNvSpPr txBox="1"/>
              <p:nvPr/>
            </p:nvSpPr>
            <p:spPr>
              <a:xfrm>
                <a:off x="323528" y="5229200"/>
                <a:ext cx="6696744" cy="791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l-SI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 (=)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3200" b="0" i="1" smtClean="0">
                            <a:latin typeface="Cambria Math"/>
                          </a:rPr>
                          <m:t>9 </m:t>
                        </m:r>
                        <m:r>
                          <a:rPr lang="sl-SI" sz="3200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sl-SI" sz="3200" b="0" i="1" smtClean="0">
                            <a:latin typeface="Cambria Math"/>
                            <a:ea typeface="Cambria Math"/>
                          </a:rPr>
                          <m:t>16 </m:t>
                        </m:r>
                      </m:num>
                      <m:den>
                        <m:r>
                          <a:rPr lang="sl-SI" sz="3200" b="0" i="1" smtClean="0">
                            <a:latin typeface="Cambria Math"/>
                          </a:rPr>
                          <m:t>234</m:t>
                        </m:r>
                      </m:den>
                    </m:f>
                  </m:oMath>
                </a14:m>
                <a:r>
                  <a:rPr lang="sl-SI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3200" b="0" i="1" dirty="0" smtClean="0">
                            <a:latin typeface="Cambria Math"/>
                          </a:rPr>
                          <m:t>144</m:t>
                        </m:r>
                      </m:num>
                      <m:den>
                        <m:r>
                          <a:rPr lang="sl-SI" sz="3200" b="0" i="1" dirty="0" smtClean="0">
                            <a:latin typeface="Cambria Math"/>
                          </a:rPr>
                          <m:t>234</m:t>
                        </m:r>
                      </m:den>
                    </m:f>
                  </m:oMath>
                </a14:m>
                <a:r>
                  <a:rPr lang="sl-SI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0,62</a:t>
                </a:r>
                <a:endParaRPr lang="sl-SI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229200"/>
                <a:ext cx="6696744" cy="791242"/>
              </a:xfrm>
              <a:prstGeom prst="rect">
                <a:avLst/>
              </a:prstGeom>
              <a:blipFill>
                <a:blip r:embed="rId4"/>
                <a:stretch>
                  <a:fillRect l="-2275" b="-10000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PoljeZBesedilom 6"/>
          <p:cNvSpPr txBox="1"/>
          <p:nvPr/>
        </p:nvSpPr>
        <p:spPr>
          <a:xfrm>
            <a:off x="6046400" y="5197082"/>
            <a:ext cx="2952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/>
              <a:t>W (C) = ???</a:t>
            </a: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2360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23528" y="548680"/>
            <a:ext cx="8352928" cy="5037083"/>
          </a:xfrm>
        </p:spPr>
        <p:txBody>
          <a:bodyPr>
            <a:noAutofit/>
          </a:bodyPr>
          <a:lstStyle/>
          <a:p>
            <a:r>
              <a:rPr lang="en-AU" sz="2400" dirty="0" err="1">
                <a:latin typeface="Arial" panose="020B0604020202020204" pitchFamily="34" charset="0"/>
                <a:cs typeface="Arial" panose="020B0604020202020204" pitchFamily="34" charset="0"/>
              </a:rPr>
              <a:t>Molska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masa je masa </a:t>
            </a:r>
            <a:r>
              <a:rPr lang="en-AU" sz="2400" dirty="0" err="1">
                <a:latin typeface="Arial" panose="020B0604020202020204" pitchFamily="34" charset="0"/>
                <a:cs typeface="Arial" panose="020B0604020202020204" pitchFamily="34" charset="0"/>
              </a:rPr>
              <a:t>enega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>
                <a:latin typeface="Arial" panose="020B0604020202020204" pitchFamily="34" charset="0"/>
                <a:cs typeface="Arial" panose="020B0604020202020204" pitchFamily="34" charset="0"/>
              </a:rPr>
              <a:t>mola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>
                <a:latin typeface="Arial" panose="020B0604020202020204" pitchFamily="34" charset="0"/>
                <a:cs typeface="Arial" panose="020B0604020202020204" pitchFamily="34" charset="0"/>
              </a:rPr>
              <a:t>snovi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z </a:t>
            </a:r>
            <a:r>
              <a:rPr lang="en-AU" sz="2400" dirty="0" err="1">
                <a:latin typeface="Arial" panose="020B0604020202020204" pitchFamily="34" charset="0"/>
                <a:cs typeface="Arial" panose="020B0604020202020204" pitchFamily="34" charset="0"/>
              </a:rPr>
              <a:t>enoto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g/mol.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AU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A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AU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množina</a:t>
            </a:r>
            <a:r>
              <a:rPr lang="en-A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snovi</a:t>
            </a:r>
            <a:r>
              <a:rPr lang="en-A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en-A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vsebuje</a:t>
            </a:r>
            <a:r>
              <a:rPr lang="en-A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6,02 x 10</a:t>
            </a:r>
            <a:r>
              <a:rPr lang="en-AU" sz="24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A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delcev</a:t>
            </a:r>
            <a:r>
              <a:rPr lang="en-A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AU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atomov</a:t>
            </a:r>
            <a:r>
              <a:rPr lang="en-A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molekul</a:t>
            </a:r>
            <a:r>
              <a:rPr lang="en-A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ionov</a:t>
            </a:r>
            <a:r>
              <a:rPr lang="en-A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sl-SI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 err="1">
                <a:latin typeface="Arial" panose="020B0604020202020204" pitchFamily="34" charset="0"/>
                <a:cs typeface="Arial" panose="020B0604020202020204" pitchFamily="34" charset="0"/>
              </a:rPr>
              <a:t>Število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6,02 x 10</a:t>
            </a:r>
            <a:r>
              <a:rPr lang="en-AU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sl-SI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AU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-1 </a:t>
            </a:r>
            <a:r>
              <a:rPr lang="en-AU" sz="2400" dirty="0" err="1">
                <a:latin typeface="Arial" panose="020B0604020202020204" pitchFamily="34" charset="0"/>
                <a:cs typeface="Arial" panose="020B0604020202020204" pitchFamily="34" charset="0"/>
              </a:rPr>
              <a:t>imenujemo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>
                <a:latin typeface="Arial" panose="020B0604020202020204" pitchFamily="34" charset="0"/>
                <a:cs typeface="Arial" panose="020B0604020202020204" pitchFamily="34" charset="0"/>
              </a:rPr>
              <a:t>Avogadrova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>
                <a:latin typeface="Arial" panose="020B0604020202020204" pitchFamily="34" charset="0"/>
                <a:cs typeface="Arial" panose="020B0604020202020204" pitchFamily="34" charset="0"/>
              </a:rPr>
              <a:t>konstanta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Ker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označuje število delcev v enem molu snovi, ima enoto  </a:t>
            </a:r>
            <a:r>
              <a:rPr lang="sl-S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sl-SI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—1.</a:t>
            </a:r>
            <a:endParaRPr lang="sl-SI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Avogadro je </a:t>
            </a:r>
            <a:r>
              <a:rPr lang="en-AU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predpostavil</a:t>
            </a:r>
            <a:r>
              <a:rPr lang="en-A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 so </a:t>
            </a:r>
            <a:r>
              <a:rPr lang="en-AU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najmanjši</a:t>
            </a:r>
            <a:r>
              <a:rPr lang="en-A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delci</a:t>
            </a:r>
            <a:r>
              <a:rPr lang="en-A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AU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plinih</a:t>
            </a:r>
            <a:r>
              <a:rPr lang="en-A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molekule</a:t>
            </a:r>
            <a:r>
              <a:rPr lang="en-A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da </a:t>
            </a:r>
            <a:r>
              <a:rPr lang="en-AU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enake</a:t>
            </a:r>
            <a:r>
              <a:rPr lang="en-A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prostornine</a:t>
            </a:r>
            <a:r>
              <a:rPr lang="en-A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plinov</a:t>
            </a:r>
            <a:r>
              <a:rPr lang="en-A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</a:t>
            </a:r>
            <a:r>
              <a:rPr lang="en-A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isti</a:t>
            </a:r>
            <a:r>
              <a:rPr lang="en-A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temperaturi</a:t>
            </a:r>
            <a:r>
              <a:rPr lang="en-A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AU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tlaku</a:t>
            </a:r>
            <a:r>
              <a:rPr lang="en-A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vsebujejo</a:t>
            </a:r>
            <a:r>
              <a:rPr lang="en-A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enako</a:t>
            </a:r>
            <a:r>
              <a:rPr lang="en-A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število</a:t>
            </a:r>
            <a:r>
              <a:rPr lang="en-A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molekul</a:t>
            </a:r>
            <a:r>
              <a:rPr lang="en-A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l-SI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Atomov</a:t>
            </a:r>
            <a:r>
              <a:rPr lang="en-AU" sz="2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molekul</a:t>
            </a:r>
            <a:r>
              <a:rPr lang="en-AU" sz="2400" i="1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A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ionov</a:t>
            </a:r>
            <a:r>
              <a:rPr lang="en-AU" sz="2400" i="1" dirty="0"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A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moremo</a:t>
            </a:r>
            <a:r>
              <a:rPr lang="en-AU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tehtati</a:t>
            </a:r>
            <a:r>
              <a:rPr lang="en-AU" sz="24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A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Določimo</a:t>
            </a:r>
            <a:r>
              <a:rPr lang="en-AU" sz="2400" i="1" dirty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A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AU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kolikokrat</a:t>
            </a:r>
            <a:r>
              <a:rPr lang="en-AU" sz="2400" i="1" dirty="0">
                <a:latin typeface="Arial" panose="020B0604020202020204" pitchFamily="34" charset="0"/>
                <a:cs typeface="Arial" panose="020B0604020202020204" pitchFamily="34" charset="0"/>
              </a:rPr>
              <a:t> je masa </a:t>
            </a:r>
            <a:r>
              <a:rPr lang="en-A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posamezne</a:t>
            </a:r>
            <a:r>
              <a:rPr lang="en-AU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molekule</a:t>
            </a:r>
            <a:r>
              <a:rPr lang="en-AU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večja</a:t>
            </a:r>
            <a:r>
              <a:rPr lang="en-AU" sz="2400" i="1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A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dvanajstine</a:t>
            </a:r>
            <a:r>
              <a:rPr lang="en-AU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mase</a:t>
            </a:r>
            <a:r>
              <a:rPr lang="en-AU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atoma</a:t>
            </a:r>
            <a:r>
              <a:rPr lang="en-AU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ogljikovega</a:t>
            </a:r>
            <a:r>
              <a:rPr lang="en-AU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izotopa</a:t>
            </a:r>
            <a:r>
              <a:rPr lang="en-AU" sz="2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596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redinsko">
  <a:themeElements>
    <a:clrScheme name="Sredinsk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redinsk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redinsk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ekanje">
  <a:themeElements>
    <a:clrScheme name="Po meri 1">
      <a:dk1>
        <a:sysClr val="windowText" lastClr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030A0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tek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tek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86</TotalTime>
  <Words>1136</Words>
  <Application>Microsoft Office PowerPoint</Application>
  <PresentationFormat>Diaprojekcija na zaslonu (4:3)</PresentationFormat>
  <Paragraphs>132</Paragraphs>
  <Slides>14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11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14</vt:i4>
      </vt:variant>
    </vt:vector>
  </HeadingPairs>
  <TitlesOfParts>
    <vt:vector size="27" baseType="lpstr">
      <vt:lpstr>Arial</vt:lpstr>
      <vt:lpstr>Calibri</vt:lpstr>
      <vt:lpstr>Cambria Math</vt:lpstr>
      <vt:lpstr>Lucida Sans Unicode</vt:lpstr>
      <vt:lpstr>Times New Roman</vt:lpstr>
      <vt:lpstr>Tw Cen MT</vt:lpstr>
      <vt:lpstr>Verdana</vt:lpstr>
      <vt:lpstr>Viner Hand ITC</vt:lpstr>
      <vt:lpstr>Wingdings</vt:lpstr>
      <vt:lpstr>Wingdings 2</vt:lpstr>
      <vt:lpstr>Wingdings 3</vt:lpstr>
      <vt:lpstr>Sredinsko</vt:lpstr>
      <vt:lpstr>Stekanje</vt:lpstr>
      <vt:lpstr>Kemijsko računanje</vt:lpstr>
      <vt:lpstr>PowerPointova predstavitev</vt:lpstr>
      <vt:lpstr>PowerPointova predstavitev</vt:lpstr>
      <vt:lpstr>PowerPointova predstavitev</vt:lpstr>
      <vt:lpstr>Naloge </vt:lpstr>
      <vt:lpstr>PowerPointova predstavitev</vt:lpstr>
      <vt:lpstr>Masni delež elementa v spojini  lahko izračunamo, če poznamo formulo spojine.</vt:lpstr>
      <vt:lpstr>Naloga </vt:lpstr>
      <vt:lpstr>PowerPointova predstavitev</vt:lpstr>
      <vt:lpstr>Povezava med množino snovi in številom delcev </vt:lpstr>
      <vt:lpstr>PowerPointova predstavitev</vt:lpstr>
      <vt:lpstr>PowerPointova predstavitev</vt:lpstr>
      <vt:lpstr>PowerPointova predstavitev</vt:lpstr>
      <vt:lpstr>Ponovimo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Jure</dc:creator>
  <cp:lastModifiedBy>učitelj</cp:lastModifiedBy>
  <cp:revision>12</cp:revision>
  <dcterms:created xsi:type="dcterms:W3CDTF">2011-01-12T13:32:00Z</dcterms:created>
  <dcterms:modified xsi:type="dcterms:W3CDTF">2020-04-30T08:22:00Z</dcterms:modified>
</cp:coreProperties>
</file>