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6" r:id="rId3"/>
    <p:sldId id="258" r:id="rId4"/>
    <p:sldId id="262" r:id="rId5"/>
    <p:sldId id="263" r:id="rId6"/>
    <p:sldId id="264" r:id="rId7"/>
    <p:sldId id="261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33CC"/>
    <a:srgbClr val="00FF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0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8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5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3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04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11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5/15/2020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15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5/15/2020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8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5/15/2020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16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64702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6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48070-6A81-47D0-9810-1540B9FEFF61}" type="datetime1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18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8526" y="404663"/>
            <a:ext cx="6104674" cy="1080443"/>
          </a:xfrm>
        </p:spPr>
        <p:txBody>
          <a:bodyPr/>
          <a:lstStyle/>
          <a:p>
            <a:r>
              <a:rPr lang="sl-SI" dirty="0" smtClean="0"/>
              <a:t>Ponovitev učne snovi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sl-SI" dirty="0" smtClean="0"/>
              <a:t>Kaj je vzvod?</a:t>
            </a:r>
          </a:p>
          <a:p>
            <a:pPr marL="514350" indent="-514350">
              <a:buAutoNum type="arabicPeriod"/>
            </a:pPr>
            <a:r>
              <a:rPr lang="sl-SI" dirty="0" smtClean="0"/>
              <a:t>Kdaj je gugalnica </a:t>
            </a:r>
            <a:r>
              <a:rPr lang="sl-SI" dirty="0" err="1" smtClean="0"/>
              <a:t>prevesnica</a:t>
            </a:r>
            <a:r>
              <a:rPr lang="sl-SI" dirty="0" smtClean="0"/>
              <a:t> v ravnovesju?</a:t>
            </a:r>
          </a:p>
          <a:p>
            <a:pPr marL="514350" indent="-514350">
              <a:buAutoNum type="arabicPeriod"/>
            </a:pPr>
            <a:r>
              <a:rPr lang="sl-SI" dirty="0" smtClean="0"/>
              <a:t>Naštej nekaj naprav, ki delujejo na vzvod.</a:t>
            </a:r>
          </a:p>
          <a:p>
            <a:pPr marL="514350" indent="-514350">
              <a:buAutoNum type="arabicPeriod"/>
            </a:pPr>
            <a:r>
              <a:rPr lang="sl-SI" dirty="0" smtClean="0"/>
              <a:t>Opiši razliko med osjo in gredjo.</a:t>
            </a:r>
          </a:p>
          <a:p>
            <a:pPr marL="514350" indent="-514350">
              <a:buAutoNum type="arabicPeriod"/>
            </a:pPr>
            <a:r>
              <a:rPr lang="sl-SI" dirty="0" smtClean="0"/>
              <a:t>Kaj je vrtišče?</a:t>
            </a:r>
          </a:p>
          <a:p>
            <a:pPr marL="514350" indent="-514350">
              <a:buAutoNum type="arabicPeriod"/>
            </a:pPr>
            <a:r>
              <a:rPr lang="sl-SI" dirty="0" smtClean="0"/>
              <a:t>Povej en primer enakokrakega vzvoda in en primer </a:t>
            </a:r>
            <a:r>
              <a:rPr lang="sl-SI" dirty="0" err="1" smtClean="0"/>
              <a:t>raznokrakega</a:t>
            </a:r>
            <a:r>
              <a:rPr lang="sl-SI" dirty="0" smtClean="0"/>
              <a:t> vzvoda.</a:t>
            </a:r>
          </a:p>
          <a:p>
            <a:pPr marL="514350" indent="-514350">
              <a:buAutoNum type="arabicPeriod"/>
            </a:pPr>
            <a:r>
              <a:rPr lang="sl-SI" dirty="0" smtClean="0"/>
              <a:t>Razmisli, kako se bosta gugala </a:t>
            </a:r>
            <a:r>
              <a:rPr lang="sl-SI" dirty="0" err="1" smtClean="0"/>
              <a:t>gugalca</a:t>
            </a:r>
            <a:r>
              <a:rPr lang="sl-SI" dirty="0" smtClean="0"/>
              <a:t> na gugalnici </a:t>
            </a:r>
            <a:r>
              <a:rPr lang="sl-SI" dirty="0" err="1" smtClean="0"/>
              <a:t>prevesnici</a:t>
            </a:r>
            <a:r>
              <a:rPr lang="sl-SI" dirty="0" smtClean="0"/>
              <a:t> z različno dolgima ročicama.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4365104"/>
            <a:ext cx="864096" cy="94510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740" y="2996547"/>
            <a:ext cx="864096" cy="94510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8859" y="2132856"/>
            <a:ext cx="864096" cy="945105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8" name="Slika 7" descr="Cute schoolboy behind a school desk. Vector illustration on a ...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36296" y="409672"/>
            <a:ext cx="1351280" cy="134747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853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86335" y="1556792"/>
            <a:ext cx="3240360" cy="1470025"/>
          </a:xfrm>
        </p:spPr>
        <p:txBody>
          <a:bodyPr>
            <a:normAutofit/>
          </a:bodyPr>
          <a:lstStyle/>
          <a:p>
            <a:r>
              <a:rPr lang="sl-SI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ČLENEK</a:t>
            </a:r>
            <a:endParaRPr lang="sl-SI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00363" y="3717032"/>
            <a:ext cx="7776864" cy="2722736"/>
          </a:xfrm>
        </p:spPr>
        <p:txBody>
          <a:bodyPr>
            <a:noAutofit/>
          </a:bodyPr>
          <a:lstStyle/>
          <a:p>
            <a:pPr algn="just"/>
            <a:r>
              <a:rPr lang="sl-SI" dirty="0">
                <a:solidFill>
                  <a:schemeClr val="tx1"/>
                </a:solidFill>
              </a:rPr>
              <a:t>Različne sestavne dele strojev </a:t>
            </a:r>
            <a:r>
              <a:rPr lang="sl-SI" dirty="0" smtClean="0">
                <a:solidFill>
                  <a:schemeClr val="tx1"/>
                </a:solidFill>
              </a:rPr>
              <a:t>in naprav povezujejo </a:t>
            </a:r>
            <a:r>
              <a:rPr lang="sl-SI" dirty="0" smtClean="0">
                <a:solidFill>
                  <a:srgbClr val="FF0000"/>
                </a:solidFill>
              </a:rPr>
              <a:t>v gibljivo zvezo členki</a:t>
            </a:r>
            <a:r>
              <a:rPr lang="sl-SI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sl-SI" dirty="0" smtClean="0">
                <a:solidFill>
                  <a:schemeClr val="tx1"/>
                </a:solidFill>
              </a:rPr>
              <a:t>Členek je gibljivi stik/spoj dveh ali več delov. </a:t>
            </a:r>
          </a:p>
          <a:p>
            <a:pPr algn="just"/>
            <a:r>
              <a:rPr lang="sl-SI" dirty="0" smtClean="0">
                <a:solidFill>
                  <a:schemeClr val="tx1"/>
                </a:solidFill>
              </a:rPr>
              <a:t>Pri različnih strojih in napravah uporabljamo kroglasti in valjasti členek.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88640"/>
            <a:ext cx="4267200" cy="3381375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38805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rgbClr val="FF3399"/>
                </a:solidFill>
              </a:rPr>
              <a:t>Valjasti členek omogoča le pregib </a:t>
            </a:r>
            <a:r>
              <a:rPr lang="sl-SI" dirty="0" smtClean="0"/>
              <a:t>(tečaj pri vratih-odpiranje in zapiranje vrat, žepni nož, klešče) oz. gibanje le v eni smeri. </a:t>
            </a:r>
          </a:p>
          <a:p>
            <a:endParaRPr lang="sl-SI" dirty="0" smtClean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AutoShape 2" descr="Tečaji za vrata - OSOR PROM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051" name="Picture 3" descr="FE207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034848"/>
            <a:ext cx="2141537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Tečaji za vrata jekl. 2/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9134" y="2924944"/>
            <a:ext cx="3415109" cy="256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16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517104"/>
            <a:ext cx="8229600" cy="1687760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rgbClr val="FF3399"/>
                </a:solidFill>
              </a:rPr>
              <a:t>Kroglasti členek omogoča gibanje v poljubni smeri/v več smereh</a:t>
            </a:r>
            <a:r>
              <a:rPr lang="sl-SI" dirty="0"/>
              <a:t> (vzvratno ogledalo, konica šestila, prestavna ročica v avtomobilu, </a:t>
            </a:r>
            <a:r>
              <a:rPr lang="sl-SI" dirty="0" err="1"/>
              <a:t>joystick</a:t>
            </a:r>
            <a:r>
              <a:rPr lang="sl-SI" dirty="0" smtClean="0"/>
              <a:t>).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16" b="10022"/>
          <a:stretch/>
        </p:blipFill>
        <p:spPr>
          <a:xfrm>
            <a:off x="4355976" y="2639667"/>
            <a:ext cx="3672408" cy="2789434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924944"/>
            <a:ext cx="2420888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3489845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Če </a:t>
            </a:r>
            <a:r>
              <a:rPr lang="sl-SI" dirty="0">
                <a:solidFill>
                  <a:srgbClr val="FF0000"/>
                </a:solidFill>
              </a:rPr>
              <a:t>več gibljivih členkov povežemo med seboj dobimo verigo. </a:t>
            </a:r>
            <a:r>
              <a:rPr lang="sl-SI" dirty="0"/>
              <a:t>Veriga se uporablja za prenos gibanja pri kolesih, motorjih, avtomobilih. </a:t>
            </a:r>
            <a:endParaRPr lang="sl-SI" dirty="0" smtClean="0"/>
          </a:p>
          <a:p>
            <a:r>
              <a:rPr lang="sl-SI" dirty="0" smtClean="0"/>
              <a:t>Tudi </a:t>
            </a:r>
            <a:r>
              <a:rPr lang="sl-SI" dirty="0"/>
              <a:t>pri človeškem telesu najdemo členke iz </a:t>
            </a:r>
            <a:r>
              <a:rPr lang="sl-SI" dirty="0" smtClean="0"/>
              <a:t>kosti (prsti). </a:t>
            </a:r>
            <a:endParaRPr lang="sl-SI" dirty="0"/>
          </a:p>
          <a:p>
            <a:r>
              <a:rPr lang="sl-SI" dirty="0"/>
              <a:t>Steblo rastline je iz členkov.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3802140"/>
            <a:ext cx="2665492" cy="202577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808147"/>
            <a:ext cx="428625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2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1584176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Če gibljivim členom dodamo še rezila, lahko z verigo žagamo. 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2060848"/>
            <a:ext cx="36724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4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Pravokotnik 4"/>
          <p:cNvSpPr/>
          <p:nvPr/>
        </p:nvSpPr>
        <p:spPr>
          <a:xfrm>
            <a:off x="1043608" y="1772816"/>
            <a:ext cx="30963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/>
              <a:t>Členek omogoča gibanje posameznih delov. Razlikuje se po obliki in načinu </a:t>
            </a:r>
            <a:r>
              <a:rPr lang="sl-SI" sz="2800" dirty="0" smtClean="0"/>
              <a:t>povezave -  </a:t>
            </a:r>
            <a:r>
              <a:rPr lang="sl-SI" sz="2800" dirty="0"/>
              <a:t>gugalnica </a:t>
            </a:r>
            <a:r>
              <a:rPr lang="sl-SI" sz="2800" dirty="0" err="1"/>
              <a:t>nihajka</a:t>
            </a:r>
            <a:r>
              <a:rPr lang="sl-SI" sz="2800" dirty="0"/>
              <a:t>. 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412776"/>
            <a:ext cx="333375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Pravokotnik 2"/>
          <p:cNvSpPr/>
          <p:nvPr/>
        </p:nvSpPr>
        <p:spPr>
          <a:xfrm>
            <a:off x="323528" y="2132856"/>
            <a:ext cx="8568952" cy="4458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 smtClean="0"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1. Iz </a:t>
            </a:r>
            <a:r>
              <a:rPr lang="sl-SI" dirty="0">
                <a:solidFill>
                  <a:srgbClr val="008000"/>
                </a:solidFill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lesenih palic </a:t>
            </a:r>
            <a:r>
              <a:rPr lang="sl-SI" dirty="0"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izdelajte </a:t>
            </a:r>
            <a:r>
              <a:rPr lang="sl-SI" dirty="0">
                <a:solidFill>
                  <a:srgbClr val="CC3300"/>
                </a:solidFill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gugalnico </a:t>
            </a:r>
            <a:r>
              <a:rPr lang="sl-SI" dirty="0" err="1">
                <a:solidFill>
                  <a:srgbClr val="008000"/>
                </a:solidFill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prevesnico</a:t>
            </a:r>
            <a:r>
              <a:rPr lang="sl-SI" dirty="0"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. </a:t>
            </a:r>
            <a:endParaRPr lang="sl-SI" dirty="0" smtClean="0">
              <a:latin typeface="Calibri" panose="020F0502020204030204" pitchFamily="34" charset="0"/>
              <a:ea typeface="Comic Sans MS" panose="030F0702030302020204" pitchFamily="66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 smtClean="0"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Obremenite </a:t>
            </a:r>
            <a:r>
              <a:rPr lang="sl-SI" dirty="0"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jo tako, da bosta </a:t>
            </a:r>
            <a:r>
              <a:rPr lang="sl-SI" dirty="0">
                <a:solidFill>
                  <a:srgbClr val="CC3300"/>
                </a:solidFill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ročici v </a:t>
            </a:r>
            <a:r>
              <a:rPr lang="sl-SI" dirty="0">
                <a:solidFill>
                  <a:srgbClr val="008000"/>
                </a:solidFill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ravnovesju.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2. Izdelajte </a:t>
            </a:r>
            <a:r>
              <a:rPr lang="sl-SI" dirty="0">
                <a:solidFill>
                  <a:srgbClr val="008000"/>
                </a:solidFill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stolček za gugalnico </a:t>
            </a:r>
            <a:r>
              <a:rPr lang="sl-SI" dirty="0" err="1">
                <a:solidFill>
                  <a:srgbClr val="008000"/>
                </a:solidFill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nihajko</a:t>
            </a:r>
            <a:r>
              <a:rPr lang="sl-SI" dirty="0">
                <a:solidFill>
                  <a:srgbClr val="008000"/>
                </a:solidFill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 in gugalnico </a:t>
            </a:r>
            <a:r>
              <a:rPr lang="sl-SI" dirty="0" err="1">
                <a:solidFill>
                  <a:srgbClr val="008000"/>
                </a:solidFill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nihajko</a:t>
            </a:r>
            <a:r>
              <a:rPr lang="sl-SI" dirty="0"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. </a:t>
            </a:r>
            <a:r>
              <a:rPr lang="sl-SI" dirty="0">
                <a:solidFill>
                  <a:srgbClr val="008000"/>
                </a:solidFill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Stolček</a:t>
            </a:r>
            <a:r>
              <a:rPr lang="sl-SI" dirty="0"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 mora biti narejen </a:t>
            </a:r>
            <a:r>
              <a:rPr lang="sl-SI" dirty="0">
                <a:solidFill>
                  <a:srgbClr val="008000"/>
                </a:solidFill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iz tanjših palic</a:t>
            </a:r>
            <a:r>
              <a:rPr lang="sl-SI" dirty="0"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, ogrodje iz debelejših. Obliko in velikost stolčka določite sami. </a:t>
            </a:r>
            <a:r>
              <a:rPr lang="sl-SI" dirty="0">
                <a:solidFill>
                  <a:srgbClr val="008000"/>
                </a:solidFill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Pritrdite stolček in preverite delovanje</a:t>
            </a:r>
            <a:r>
              <a:rPr lang="sl-SI" dirty="0"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. Kako boste pritrdili stolček na </a:t>
            </a:r>
            <a:r>
              <a:rPr lang="sl-SI" dirty="0" smtClean="0"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ogrodje, </a:t>
            </a:r>
            <a:r>
              <a:rPr lang="sl-SI" dirty="0"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je vaša odločitev.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solidFill>
                  <a:srgbClr val="008000"/>
                </a:solidFill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Vsi deli morajo biti narejeni iz </a:t>
            </a:r>
            <a:r>
              <a:rPr lang="sl-SI" u="sng" dirty="0">
                <a:solidFill>
                  <a:srgbClr val="008000"/>
                </a:solidFill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lesenih palic</a:t>
            </a:r>
            <a:r>
              <a:rPr lang="sl-SI" dirty="0">
                <a:solidFill>
                  <a:srgbClr val="008000"/>
                </a:solidFill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sl-SI" dirty="0"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(neobdelanih).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Velikost izdelkov/gugalnic je </a:t>
            </a:r>
            <a:r>
              <a:rPr lang="sl-SI" dirty="0">
                <a:solidFill>
                  <a:srgbClr val="008000"/>
                </a:solidFill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med 20 in 30 cm</a:t>
            </a:r>
            <a:r>
              <a:rPr lang="sl-SI" dirty="0"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. Višino gugalnice </a:t>
            </a:r>
            <a:r>
              <a:rPr lang="sl-SI" dirty="0" err="1"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nihajke</a:t>
            </a:r>
            <a:r>
              <a:rPr lang="sl-SI" dirty="0"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 prilagodite sami. Izdelajte še </a:t>
            </a:r>
            <a:r>
              <a:rPr lang="sl-SI" u="sng" dirty="0">
                <a:solidFill>
                  <a:srgbClr val="008000"/>
                </a:solidFill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majhnega </a:t>
            </a:r>
            <a:r>
              <a:rPr lang="sl-SI" u="sng" dirty="0" err="1">
                <a:solidFill>
                  <a:srgbClr val="008000"/>
                </a:solidFill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gugalca</a:t>
            </a:r>
            <a:r>
              <a:rPr lang="sl-SI" dirty="0">
                <a:solidFill>
                  <a:srgbClr val="008000"/>
                </a:solidFill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sl-SI" dirty="0"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za gugalnico </a:t>
            </a:r>
            <a:r>
              <a:rPr lang="sl-SI" dirty="0" err="1"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nihajko</a:t>
            </a:r>
            <a:r>
              <a:rPr lang="sl-SI" dirty="0"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.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Časa za izdelavo naloge imate dovolj (konec maja). Delajte postopoma in natančno. Upoštevajte vse pomembne podatke, označene z zeleno barvo. </a:t>
            </a:r>
            <a:r>
              <a:rPr lang="sl-SI" dirty="0">
                <a:solidFill>
                  <a:srgbClr val="CC3300"/>
                </a:solidFill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Izdelek bo ocenjen</a:t>
            </a:r>
            <a:r>
              <a:rPr lang="sl-SI" dirty="0"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. Delajte samostojno. Učenci, ki ste že izdelali gugalnici, samo še dopolnite. Postopek izdelave fotografirajte. Fotografirajte tudi končni izdelek. Če česa ne razumete, sporočite na moj e-naslov. Dodatne naloge še sledijo.</a:t>
            </a:r>
            <a:endParaRPr lang="sl-S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316284"/>
            <a:ext cx="2523191" cy="1482733"/>
          </a:xfrm>
          <a:prstGeom prst="rect">
            <a:avLst/>
          </a:prstGeom>
        </p:spPr>
      </p:pic>
      <p:pic>
        <p:nvPicPr>
          <p:cNvPr id="5" name="Picture 2" descr="32DFFB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96476"/>
            <a:ext cx="2246448" cy="254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Val 5"/>
          <p:cNvSpPr/>
          <p:nvPr/>
        </p:nvSpPr>
        <p:spPr>
          <a:xfrm>
            <a:off x="755221" y="908720"/>
            <a:ext cx="2232248" cy="792088"/>
          </a:xfrm>
          <a:prstGeom prst="wave">
            <a:avLst>
              <a:gd name="adj1" fmla="val 12500"/>
              <a:gd name="adj2" fmla="val -433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NALOGA</a:t>
            </a:r>
            <a:endParaRPr lang="sl-SI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978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388</Words>
  <Application>Microsoft Office PowerPoint</Application>
  <PresentationFormat>Diaprojekcija na zaslonu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4" baseType="lpstr">
      <vt:lpstr>Algerian</vt:lpstr>
      <vt:lpstr>Arial</vt:lpstr>
      <vt:lpstr>Calibri</vt:lpstr>
      <vt:lpstr>Comic Sans MS</vt:lpstr>
      <vt:lpstr>Times New Roman</vt:lpstr>
      <vt:lpstr>Officeova tema</vt:lpstr>
      <vt:lpstr>Ponovitev učne snovi</vt:lpstr>
      <vt:lpstr>ČLENEK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Vzvod</dc:title>
  <dc:creator>Jure</dc:creator>
  <cp:lastModifiedBy>admin</cp:lastModifiedBy>
  <cp:revision>22</cp:revision>
  <dcterms:created xsi:type="dcterms:W3CDTF">2012-02-20T13:00:44Z</dcterms:created>
  <dcterms:modified xsi:type="dcterms:W3CDTF">2020-05-15T11:22:07Z</dcterms:modified>
</cp:coreProperties>
</file>