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5" r:id="rId2"/>
    <p:sldId id="256" r:id="rId3"/>
    <p:sldId id="258" r:id="rId4"/>
    <p:sldId id="262" r:id="rId5"/>
    <p:sldId id="263" r:id="rId6"/>
    <p:sldId id="264" r:id="rId7"/>
    <p:sldId id="261" r:id="rId8"/>
    <p:sldId id="271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0033CC"/>
    <a:srgbClr val="00FF99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150D65-C64D-44FB-9152-4CC2DE0C9198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6034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35EB0-D091-417E-ACD5-D65E1C7D8524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580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CA09F9-C7D6-4C52-A7E8-5101239A0BA2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25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E64A4-35FB-42B6-9183-2C0CE0E36649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533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2683B9-6ECA-47FA-93CF-B124A0FAC208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004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5FF66B-9476-4BB3-85E9-E01854F07F90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3118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B23FBD-8F7D-4F85-8085-67BFDB05CB71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1615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5D789A-1220-4441-8676-44A034051BFD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0589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8A266-E364-4B5E-98DD-432668182E1E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616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D48070-6A81-47D0-9810-1540B9FEFF61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664702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E52B4A-BA08-4841-AB08-A0D822ABC34D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605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D48070-6A81-47D0-9810-1540B9FEFF61}" type="datetime1">
              <a:rPr lang="en-US" smtClean="0"/>
              <a:pPr/>
              <a:t>5/8/2020</a:t>
            </a:fld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EBEB0A-9E3D-4B14-9782-E2AE3DA60D9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1822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48526" y="404663"/>
            <a:ext cx="6104674" cy="1080443"/>
          </a:xfrm>
        </p:spPr>
        <p:txBody>
          <a:bodyPr/>
          <a:lstStyle/>
          <a:p>
            <a:r>
              <a:rPr lang="sl-SI" dirty="0" smtClean="0"/>
              <a:t>Ponovitev učne snovi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sl-SI" dirty="0" smtClean="0"/>
              <a:t>Kaj je vzvod?</a:t>
            </a:r>
          </a:p>
          <a:p>
            <a:pPr marL="514350" indent="-514350">
              <a:buAutoNum type="arabicPeriod"/>
            </a:pPr>
            <a:r>
              <a:rPr lang="sl-SI" dirty="0" smtClean="0"/>
              <a:t>Kdaj je gugalnica </a:t>
            </a:r>
            <a:r>
              <a:rPr lang="sl-SI" dirty="0" err="1" smtClean="0"/>
              <a:t>prevesnica</a:t>
            </a:r>
            <a:r>
              <a:rPr lang="sl-SI" dirty="0" smtClean="0"/>
              <a:t> v ravnovesju?</a:t>
            </a:r>
          </a:p>
          <a:p>
            <a:pPr marL="514350" indent="-514350">
              <a:buAutoNum type="arabicPeriod"/>
            </a:pPr>
            <a:r>
              <a:rPr lang="sl-SI" dirty="0" smtClean="0"/>
              <a:t>Naštej nekaj naprav, ki delujejo na vzvod.</a:t>
            </a:r>
          </a:p>
          <a:p>
            <a:pPr marL="514350" indent="-514350">
              <a:buAutoNum type="arabicPeriod"/>
            </a:pPr>
            <a:r>
              <a:rPr lang="sl-SI" dirty="0" smtClean="0"/>
              <a:t>Opiši razliko med osjo in gredjo.</a:t>
            </a:r>
          </a:p>
          <a:p>
            <a:pPr marL="514350" indent="-514350">
              <a:buAutoNum type="arabicPeriod"/>
            </a:pPr>
            <a:r>
              <a:rPr lang="sl-SI" dirty="0" smtClean="0"/>
              <a:t>Kaj je vrtišče?</a:t>
            </a:r>
          </a:p>
          <a:p>
            <a:pPr marL="514350" indent="-514350">
              <a:buAutoNum type="arabicPeriod"/>
            </a:pPr>
            <a:r>
              <a:rPr lang="sl-SI" dirty="0" smtClean="0"/>
              <a:t>Povej en primer enakokrakega vzvoda in en primer </a:t>
            </a:r>
            <a:r>
              <a:rPr lang="sl-SI" dirty="0" err="1" smtClean="0"/>
              <a:t>raznokrakega</a:t>
            </a:r>
            <a:r>
              <a:rPr lang="sl-SI" dirty="0" smtClean="0"/>
              <a:t> vzvoda.</a:t>
            </a:r>
          </a:p>
          <a:p>
            <a:pPr marL="514350" indent="-514350">
              <a:buAutoNum type="arabicPeriod"/>
            </a:pPr>
            <a:r>
              <a:rPr lang="sl-SI" dirty="0" smtClean="0"/>
              <a:t>Razmisli, kako se bosta gugala </a:t>
            </a:r>
            <a:r>
              <a:rPr lang="sl-SI" dirty="0" err="1" smtClean="0"/>
              <a:t>gugalca</a:t>
            </a:r>
            <a:r>
              <a:rPr lang="sl-SI" dirty="0" smtClean="0"/>
              <a:t> na gugalnici </a:t>
            </a:r>
            <a:r>
              <a:rPr lang="sl-SI" dirty="0" err="1" smtClean="0"/>
              <a:t>prevesnici</a:t>
            </a:r>
            <a:r>
              <a:rPr lang="sl-SI" dirty="0" smtClean="0"/>
              <a:t> z različno dolgima ročicama.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365104"/>
            <a:ext cx="864096" cy="94510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Slika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740" y="2996547"/>
            <a:ext cx="864096" cy="945105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8859" y="2132856"/>
            <a:ext cx="864096" cy="945105"/>
          </a:xfrm>
          <a:prstGeom prst="rect">
            <a:avLst/>
          </a:prstGeom>
          <a:effectLst>
            <a:softEdge rad="12700"/>
          </a:effectLst>
        </p:spPr>
      </p:pic>
      <p:pic>
        <p:nvPicPr>
          <p:cNvPr id="8" name="Slika 7" descr="Cute schoolboy behind a school desk. Vector illustration on a ...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378" b="49527"/>
          <a:stretch/>
        </p:blipFill>
        <p:spPr bwMode="auto">
          <a:xfrm>
            <a:off x="7236296" y="409672"/>
            <a:ext cx="1351280" cy="1347470"/>
          </a:xfrm>
          <a:prstGeom prst="rect">
            <a:avLst/>
          </a:prstGeom>
          <a:noFill/>
          <a:ln>
            <a:noFill/>
          </a:ln>
          <a:effectLst>
            <a:softEdge rad="317500"/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8535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486335" y="1556792"/>
            <a:ext cx="3240360" cy="1470025"/>
          </a:xfrm>
        </p:spPr>
        <p:txBody>
          <a:bodyPr>
            <a:normAutofit/>
          </a:bodyPr>
          <a:lstStyle/>
          <a:p>
            <a:r>
              <a:rPr lang="sl-SI" sz="6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Algerian" panose="04020705040A02060702" pitchFamily="82" charset="0"/>
              </a:rPr>
              <a:t>ČLENEK</a:t>
            </a:r>
            <a:endParaRPr lang="sl-SI" sz="6000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Algerian" panose="04020705040A02060702" pitchFamily="82" charset="0"/>
            </a:endParaRP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500363" y="3717032"/>
            <a:ext cx="7776864" cy="2722736"/>
          </a:xfrm>
        </p:spPr>
        <p:txBody>
          <a:bodyPr>
            <a:noAutofit/>
          </a:bodyPr>
          <a:lstStyle/>
          <a:p>
            <a:pPr algn="just"/>
            <a:r>
              <a:rPr lang="sl-SI" dirty="0">
                <a:solidFill>
                  <a:schemeClr val="tx1"/>
                </a:solidFill>
              </a:rPr>
              <a:t>Različne sestavne dele strojev </a:t>
            </a:r>
            <a:r>
              <a:rPr lang="sl-SI" dirty="0" smtClean="0">
                <a:solidFill>
                  <a:schemeClr val="tx1"/>
                </a:solidFill>
              </a:rPr>
              <a:t>in naprav povezujejo </a:t>
            </a:r>
            <a:r>
              <a:rPr lang="sl-SI" dirty="0" smtClean="0">
                <a:solidFill>
                  <a:srgbClr val="FF0000"/>
                </a:solidFill>
              </a:rPr>
              <a:t>v gibljivo zvezo členki</a:t>
            </a:r>
            <a:r>
              <a:rPr lang="sl-SI" dirty="0" smtClean="0">
                <a:solidFill>
                  <a:schemeClr val="tx1"/>
                </a:solidFill>
              </a:rPr>
              <a:t>.</a:t>
            </a:r>
          </a:p>
          <a:p>
            <a:pPr algn="just"/>
            <a:r>
              <a:rPr lang="sl-SI" dirty="0" smtClean="0">
                <a:solidFill>
                  <a:schemeClr val="tx1"/>
                </a:solidFill>
              </a:rPr>
              <a:t>Členek je gibljivi stik/spoj dveh ali več delov. </a:t>
            </a:r>
          </a:p>
          <a:p>
            <a:pPr algn="just"/>
            <a:r>
              <a:rPr lang="sl-SI" dirty="0" smtClean="0">
                <a:solidFill>
                  <a:schemeClr val="tx1"/>
                </a:solidFill>
              </a:rPr>
              <a:t>Pri različnih strojih in napravah uporabljamo kroglasti in valjasti členek.</a:t>
            </a:r>
            <a:endParaRPr lang="sl-SI" dirty="0">
              <a:solidFill>
                <a:schemeClr val="tx1"/>
              </a:solidFill>
            </a:endParaRPr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88640"/>
            <a:ext cx="4267200" cy="3381375"/>
          </a:xfrm>
          <a:prstGeom prst="rect">
            <a:avLst/>
          </a:prstGeom>
          <a:effectLst>
            <a:softEdge rad="635000"/>
          </a:effectLst>
        </p:spPr>
      </p:pic>
    </p:spTree>
    <p:extLst>
      <p:ext uri="{BB962C8B-B14F-4D97-AF65-F5344CB8AC3E}">
        <p14:creationId xmlns:p14="http://schemas.microsoft.com/office/powerpoint/2010/main" val="138805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3399"/>
                </a:solidFill>
              </a:rPr>
              <a:t>Valjasti členek omogoča le pregib </a:t>
            </a:r>
            <a:r>
              <a:rPr lang="sl-SI" dirty="0" smtClean="0"/>
              <a:t>(tečaj pri vratih-odpiranje in zapiranje vrat, žepni nož, klešče) oz. gibanje le v eni smeri. </a:t>
            </a:r>
          </a:p>
          <a:p>
            <a:endParaRPr lang="sl-SI" dirty="0" smtClean="0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2" name="AutoShape 2" descr="Tečaji za vrata - OSOR PROM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  <p:pic>
        <p:nvPicPr>
          <p:cNvPr id="2051" name="Picture 3" descr="FE2071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34848"/>
            <a:ext cx="2141537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Tečaji za vrata jekl. 2/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9134" y="2924944"/>
            <a:ext cx="3415109" cy="256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169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517104"/>
            <a:ext cx="8229600" cy="1687760"/>
          </a:xfrm>
        </p:spPr>
        <p:txBody>
          <a:bodyPr/>
          <a:lstStyle/>
          <a:p>
            <a:pPr marL="0" indent="0">
              <a:buNone/>
            </a:pPr>
            <a:r>
              <a:rPr lang="sl-SI" dirty="0">
                <a:solidFill>
                  <a:srgbClr val="FF3399"/>
                </a:solidFill>
              </a:rPr>
              <a:t>Kroglasti členek omogoča gibanje v poljubni smeri/v več smereh</a:t>
            </a:r>
            <a:r>
              <a:rPr lang="sl-SI" dirty="0"/>
              <a:t> (vzvratno ogledalo, konica šestila, prestavna ročica v avtomobilu, </a:t>
            </a:r>
            <a:r>
              <a:rPr lang="sl-SI" dirty="0" err="1"/>
              <a:t>joystick</a:t>
            </a:r>
            <a:r>
              <a:rPr lang="sl-SI" dirty="0" smtClean="0"/>
              <a:t>).</a:t>
            </a:r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16" b="10022"/>
          <a:stretch/>
        </p:blipFill>
        <p:spPr>
          <a:xfrm>
            <a:off x="4355976" y="2639667"/>
            <a:ext cx="3672408" cy="2789434"/>
          </a:xfrm>
          <a:prstGeom prst="rect">
            <a:avLst/>
          </a:prstGeom>
        </p:spPr>
      </p:pic>
      <p:pic>
        <p:nvPicPr>
          <p:cNvPr id="2" name="Slika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924944"/>
            <a:ext cx="2420888" cy="242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2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3489845"/>
          </a:xfrm>
        </p:spPr>
        <p:txBody>
          <a:bodyPr>
            <a:normAutofit/>
          </a:bodyPr>
          <a:lstStyle/>
          <a:p>
            <a:r>
              <a:rPr lang="sl-SI" dirty="0" smtClean="0">
                <a:solidFill>
                  <a:srgbClr val="FF0000"/>
                </a:solidFill>
              </a:rPr>
              <a:t>Če </a:t>
            </a:r>
            <a:r>
              <a:rPr lang="sl-SI" dirty="0">
                <a:solidFill>
                  <a:srgbClr val="FF0000"/>
                </a:solidFill>
              </a:rPr>
              <a:t>več gibljivih členkov povežemo med seboj dobimo verigo. </a:t>
            </a:r>
            <a:r>
              <a:rPr lang="sl-SI" dirty="0"/>
              <a:t>Veriga se uporablja za prenos gibanja pri kolesih, motorjih, avtomobilih. </a:t>
            </a:r>
            <a:endParaRPr lang="sl-SI" dirty="0" smtClean="0"/>
          </a:p>
          <a:p>
            <a:r>
              <a:rPr lang="sl-SI" dirty="0" smtClean="0"/>
              <a:t>Tudi </a:t>
            </a:r>
            <a:r>
              <a:rPr lang="sl-SI" dirty="0"/>
              <a:t>pri človeškem telesu najdemo členke iz </a:t>
            </a:r>
            <a:r>
              <a:rPr lang="sl-SI" dirty="0" smtClean="0"/>
              <a:t>kosti (prsti). </a:t>
            </a:r>
            <a:endParaRPr lang="sl-SI" dirty="0"/>
          </a:p>
          <a:p>
            <a:r>
              <a:rPr lang="sl-SI" dirty="0"/>
              <a:t>Steblo rastline je iz členkov.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3802140"/>
            <a:ext cx="2665492" cy="2025774"/>
          </a:xfrm>
          <a:prstGeom prst="rect">
            <a:avLst/>
          </a:prstGeom>
        </p:spPr>
      </p:pic>
      <p:pic>
        <p:nvPicPr>
          <p:cNvPr id="7" name="Slika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808147"/>
            <a:ext cx="4286250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5027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1584176"/>
          </a:xfrm>
        </p:spPr>
        <p:txBody>
          <a:bodyPr/>
          <a:lstStyle/>
          <a:p>
            <a:pPr marL="0" indent="0">
              <a:buNone/>
            </a:pPr>
            <a:r>
              <a:rPr lang="sl-SI" dirty="0"/>
              <a:t>Če gibljivim členom dodamo še rezila, lahko z verigo žagamo. </a:t>
            </a:r>
          </a:p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2060848"/>
            <a:ext cx="3672408" cy="3672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54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5" name="Pravokotnik 4"/>
          <p:cNvSpPr/>
          <p:nvPr/>
        </p:nvSpPr>
        <p:spPr>
          <a:xfrm>
            <a:off x="1043608" y="1772816"/>
            <a:ext cx="309634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800" dirty="0"/>
              <a:t>Členek omogoča gibanje posameznih delov. Razlikuje se po obliki in načinu </a:t>
            </a:r>
            <a:r>
              <a:rPr lang="sl-SI" sz="2800" dirty="0" smtClean="0"/>
              <a:t>povezave -  </a:t>
            </a:r>
            <a:r>
              <a:rPr lang="sl-SI" sz="2800" dirty="0"/>
              <a:t>gugalnica </a:t>
            </a:r>
            <a:r>
              <a:rPr lang="sl-SI" sz="2800" dirty="0" err="1"/>
              <a:t>nihajka</a:t>
            </a:r>
            <a:r>
              <a:rPr lang="sl-SI" sz="2800" dirty="0"/>
              <a:t>. </a:t>
            </a:r>
          </a:p>
        </p:txBody>
      </p:sp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412776"/>
            <a:ext cx="3333750" cy="2781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00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številke diapozitiv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EBEB0A-9E3D-4B14-9782-E2AE3DA60D96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3" name="Pravokotnik 2"/>
          <p:cNvSpPr/>
          <p:nvPr/>
        </p:nvSpPr>
        <p:spPr>
          <a:xfrm>
            <a:off x="323528" y="2132856"/>
            <a:ext cx="8568952" cy="44580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1. Iz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lesenih palic 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izdelajte </a:t>
            </a:r>
            <a:r>
              <a:rPr lang="sl-SI" dirty="0">
                <a:solidFill>
                  <a:srgbClr val="CC33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gugalnico </a:t>
            </a:r>
            <a:r>
              <a:rPr lang="sl-SI" dirty="0" err="1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prevesnico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. </a:t>
            </a:r>
            <a:endParaRPr lang="sl-SI" dirty="0" smtClean="0">
              <a:latin typeface="Calibri" panose="020F0502020204030204" pitchFamily="34" charset="0"/>
              <a:ea typeface="Comic Sans MS" panose="030F0702030302020204" pitchFamily="66" charset="0"/>
              <a:cs typeface="Calibri" panose="020F0502020204030204" pitchFamily="34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 smtClean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Obremenite 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jo tako, da bosta </a:t>
            </a:r>
            <a:r>
              <a:rPr lang="sl-SI" dirty="0">
                <a:solidFill>
                  <a:srgbClr val="CC33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ročici v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ravnovesju.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2. Izdelajte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stolček za gugalnico </a:t>
            </a:r>
            <a:r>
              <a:rPr lang="sl-SI" dirty="0" err="1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nihajko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in gugalnico </a:t>
            </a:r>
            <a:r>
              <a:rPr lang="sl-SI" dirty="0" err="1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nihajko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.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Stolček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mora biti narejen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iz tanjših palic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, ogrodje iz debelejših. Obliko in velikost stolčka določite sami.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Pritrdite stolček in preverite delovanje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. Kako boste pritrdili stolček na </a:t>
            </a:r>
            <a:r>
              <a:rPr lang="sl-SI" dirty="0" smtClean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ogrodje, 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je vaša odločitev.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Vsi deli morajo biti narejeni iz </a:t>
            </a:r>
            <a:r>
              <a:rPr lang="sl-SI" u="sng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lesenih palic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(neobdelanih).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Velikost izdelkov/gugalnic je 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med 20 in 30 cm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. Višino gugalnice </a:t>
            </a:r>
            <a:r>
              <a:rPr lang="sl-SI" dirty="0" err="1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nihajke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prilagodite sami. Izdelajte še </a:t>
            </a:r>
            <a:r>
              <a:rPr lang="sl-SI" u="sng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majhnega </a:t>
            </a:r>
            <a:r>
              <a:rPr lang="sl-SI" u="sng" dirty="0" err="1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gugalca</a:t>
            </a:r>
            <a:r>
              <a:rPr lang="sl-SI" dirty="0">
                <a:solidFill>
                  <a:srgbClr val="0080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 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za gugalnico </a:t>
            </a:r>
            <a:r>
              <a:rPr lang="sl-SI" dirty="0" err="1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nihajko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.</a:t>
            </a:r>
            <a:endParaRPr lang="sl-SI" sz="16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Časa za izdelavo naloge imate dovolj (konec maja). Delajte postopoma in natančno. Upoštevajte vse pomembne podatke, označene z zeleno barvo. </a:t>
            </a:r>
            <a:r>
              <a:rPr lang="sl-SI" dirty="0">
                <a:solidFill>
                  <a:srgbClr val="CC3300"/>
                </a:solidFill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Izdelek bo ocenjen</a:t>
            </a:r>
            <a:r>
              <a:rPr lang="sl-SI" dirty="0">
                <a:latin typeface="Calibri" panose="020F0502020204030204" pitchFamily="34" charset="0"/>
                <a:ea typeface="Comic Sans MS" panose="030F0702030302020204" pitchFamily="66" charset="0"/>
                <a:cs typeface="Calibri" panose="020F0502020204030204" pitchFamily="34" charset="0"/>
              </a:rPr>
              <a:t>. Delajte samostojno. Učenci, ki ste že izdelali gugalnici, samo še dopolnite. Postopek izdelave fotografirajte. Fotografirajte tudi končni izdelek. Če česa ne razumete, sporočite na moj e-naslov. Dodatne naloge še sledijo.</a:t>
            </a:r>
            <a:endParaRPr lang="sl-SI" sz="16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4" name="Slika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316284"/>
            <a:ext cx="2523191" cy="1482733"/>
          </a:xfrm>
          <a:prstGeom prst="rect">
            <a:avLst/>
          </a:prstGeom>
        </p:spPr>
      </p:pic>
      <p:pic>
        <p:nvPicPr>
          <p:cNvPr id="5" name="Picture 2" descr="32DFFB9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96476"/>
            <a:ext cx="2246448" cy="254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Val 5"/>
          <p:cNvSpPr/>
          <p:nvPr/>
        </p:nvSpPr>
        <p:spPr>
          <a:xfrm>
            <a:off x="755221" y="908720"/>
            <a:ext cx="2232248" cy="792088"/>
          </a:xfrm>
          <a:prstGeom prst="wave">
            <a:avLst>
              <a:gd name="adj1" fmla="val 12500"/>
              <a:gd name="adj2" fmla="val -4333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l-SI" sz="32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NALOGA</a:t>
            </a:r>
            <a:endParaRPr lang="sl-SI" sz="32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397840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</TotalTime>
  <Words>388</Words>
  <Application>Microsoft Office PowerPoint</Application>
  <PresentationFormat>Diaprojekcija na zaslonu (4:3)</PresentationFormat>
  <Paragraphs>34</Paragraphs>
  <Slides>8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</vt:i4>
      </vt:variant>
    </vt:vector>
  </HeadingPairs>
  <TitlesOfParts>
    <vt:vector size="14" baseType="lpstr">
      <vt:lpstr>Algerian</vt:lpstr>
      <vt:lpstr>Arial</vt:lpstr>
      <vt:lpstr>Calibri</vt:lpstr>
      <vt:lpstr>Comic Sans MS</vt:lpstr>
      <vt:lpstr>Times New Roman</vt:lpstr>
      <vt:lpstr>Officeova tema</vt:lpstr>
      <vt:lpstr>Ponovitev učne snovi</vt:lpstr>
      <vt:lpstr>ČLENEK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Vzvod</dc:title>
  <dc:creator>Jure</dc:creator>
  <cp:lastModifiedBy>učitelj</cp:lastModifiedBy>
  <cp:revision>21</cp:revision>
  <dcterms:created xsi:type="dcterms:W3CDTF">2012-02-20T13:00:44Z</dcterms:created>
  <dcterms:modified xsi:type="dcterms:W3CDTF">2020-05-08T07:22:06Z</dcterms:modified>
</cp:coreProperties>
</file>