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58" r:id="rId4"/>
    <p:sldId id="257" r:id="rId5"/>
    <p:sldId id="262" r:id="rId6"/>
    <p:sldId id="26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etel slo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etel slog 2 – poudarek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rednji slog 2 – poudarek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rednji slog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AB08-1DC1-48DF-AC7D-F67FE9B2B752}" type="datetimeFigureOut">
              <a:rPr lang="sl-SI" smtClean="0"/>
              <a:t>24. 07. 2021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72DE-4682-4645-94AD-24DF4AC16E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730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AB08-1DC1-48DF-AC7D-F67FE9B2B752}" type="datetimeFigureOut">
              <a:rPr lang="sl-SI" smtClean="0"/>
              <a:t>24. 07. 2021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72DE-4682-4645-94AD-24DF4AC16E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015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AB08-1DC1-48DF-AC7D-F67FE9B2B752}" type="datetimeFigureOut">
              <a:rPr lang="sl-SI" smtClean="0"/>
              <a:t>24. 07. 2021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72DE-4682-4645-94AD-24DF4AC16E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5797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AB08-1DC1-48DF-AC7D-F67FE9B2B752}" type="datetimeFigureOut">
              <a:rPr lang="sl-SI" smtClean="0"/>
              <a:t>24. 07. 2021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72DE-4682-4645-94AD-24DF4AC16E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7661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AB08-1DC1-48DF-AC7D-F67FE9B2B752}" type="datetimeFigureOut">
              <a:rPr lang="sl-SI" smtClean="0"/>
              <a:t>24. 07. 2021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72DE-4682-4645-94AD-24DF4AC16E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017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AB08-1DC1-48DF-AC7D-F67FE9B2B752}" type="datetimeFigureOut">
              <a:rPr lang="sl-SI" smtClean="0"/>
              <a:t>24. 07. 2021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72DE-4682-4645-94AD-24DF4AC16E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2144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AB08-1DC1-48DF-AC7D-F67FE9B2B752}" type="datetimeFigureOut">
              <a:rPr lang="sl-SI" smtClean="0"/>
              <a:t>24. 07. 2021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72DE-4682-4645-94AD-24DF4AC16E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779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AB08-1DC1-48DF-AC7D-F67FE9B2B752}" type="datetimeFigureOut">
              <a:rPr lang="sl-SI" smtClean="0"/>
              <a:t>24. 07. 2021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72DE-4682-4645-94AD-24DF4AC16E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4344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AB08-1DC1-48DF-AC7D-F67FE9B2B752}" type="datetimeFigureOut">
              <a:rPr lang="sl-SI" smtClean="0"/>
              <a:t>24. 07. 2021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72DE-4682-4645-94AD-24DF4AC16E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36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AB08-1DC1-48DF-AC7D-F67FE9B2B752}" type="datetimeFigureOut">
              <a:rPr lang="sl-SI" smtClean="0"/>
              <a:t>24. 07. 2021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72DE-4682-4645-94AD-24DF4AC16E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058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AB08-1DC1-48DF-AC7D-F67FE9B2B752}" type="datetimeFigureOut">
              <a:rPr lang="sl-SI" smtClean="0"/>
              <a:t>24. 07. 2021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72DE-4682-4645-94AD-24DF4AC16E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6386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BAB08-1DC1-48DF-AC7D-F67FE9B2B752}" type="datetimeFigureOut">
              <a:rPr lang="sl-SI" smtClean="0"/>
              <a:t>24. 07. 2021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972DE-4682-4645-94AD-24DF4AC16E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66950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9D850D-E75A-4B92-AA59-66C199952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2" y="1041722"/>
            <a:ext cx="4087308" cy="3631351"/>
          </a:xfrm>
        </p:spPr>
        <p:txBody>
          <a:bodyPr anchor="b">
            <a:normAutofit fontScale="90000"/>
          </a:bodyPr>
          <a:lstStyle/>
          <a:p>
            <a:pPr algn="l"/>
            <a:r>
              <a:rPr lang="sl-SI" sz="5400" dirty="0"/>
              <a:t>PRIMERJAVA LOKACIJ ZA IZVEDBO ZIMSKE ŠOLE V NARAVI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D31DAF4-FC85-4A02-B27D-BC77FB00B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 lnSpcReduction="10000"/>
          </a:bodyPr>
          <a:lstStyle/>
          <a:p>
            <a:pPr algn="l"/>
            <a:endParaRPr lang="sl-SI" sz="2000" dirty="0"/>
          </a:p>
          <a:p>
            <a:r>
              <a:rPr lang="sl-SI" sz="2000" dirty="0"/>
              <a:t>Pripravila: KARLA OVEN</a:t>
            </a:r>
          </a:p>
          <a:p>
            <a:r>
              <a:rPr lang="sl-SI" sz="2000" dirty="0"/>
              <a:t>Junij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570A06-3E52-444A-A0B3-E2326AEDFF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70695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jeZBesedilom 2">
            <a:extLst>
              <a:ext uri="{FF2B5EF4-FFF2-40B4-BE49-F238E27FC236}">
                <a16:creationId xmlns:a16="http://schemas.microsoft.com/office/drawing/2014/main" id="{4C495027-F6FD-4679-89D0-29CAF8D656DC}"/>
              </a:ext>
            </a:extLst>
          </p:cNvPr>
          <p:cNvSpPr txBox="1"/>
          <p:nvPr/>
        </p:nvSpPr>
        <p:spPr>
          <a:xfrm>
            <a:off x="6305550" y="1032987"/>
            <a:ext cx="5246370" cy="4792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ZIMSKA ŠOLA V NARAVI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FFFFFF"/>
                </a:solidFill>
                <a:effectLst/>
              </a:rPr>
              <a:t> 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sl-SI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Šola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že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vrsto</a:t>
            </a:r>
            <a:r>
              <a:rPr lang="en-US" sz="2000" dirty="0">
                <a:solidFill>
                  <a:srgbClr val="FFFFFF"/>
                </a:solidFill>
                <a:effectLst/>
              </a:rPr>
              <a:t> let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organizira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tudi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zimsko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šolo</a:t>
            </a:r>
            <a:r>
              <a:rPr lang="en-US" sz="2000" dirty="0">
                <a:solidFill>
                  <a:srgbClr val="FFFFFF"/>
                </a:solidFill>
                <a:effectLst/>
              </a:rPr>
              <a:t> v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naravi</a:t>
            </a:r>
            <a:r>
              <a:rPr lang="en-US" sz="2000" dirty="0">
                <a:solidFill>
                  <a:srgbClr val="FFFFFF"/>
                </a:solidFill>
                <a:effectLst/>
              </a:rPr>
              <a:t>. Pred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izvedbo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skušamo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pridobiti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primerne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lokacije</a:t>
            </a:r>
            <a:r>
              <a:rPr lang="en-US" sz="2000" dirty="0">
                <a:solidFill>
                  <a:srgbClr val="FFFFFF"/>
                </a:solidFill>
                <a:effectLst/>
              </a:rPr>
              <a:t> za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izvedbo</a:t>
            </a:r>
            <a:r>
              <a:rPr lang="en-US" sz="2000" dirty="0">
                <a:solidFill>
                  <a:srgbClr val="FFFFFF"/>
                </a:solidFill>
                <a:effectLst/>
              </a:rPr>
              <a:t>. V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mesecu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aprilu</a:t>
            </a:r>
            <a:r>
              <a:rPr lang="en-US" sz="2000" dirty="0">
                <a:solidFill>
                  <a:srgbClr val="FFFFFF"/>
                </a:solidFill>
                <a:effectLst/>
              </a:rPr>
              <a:t> se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prijavimo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tudi</a:t>
            </a:r>
            <a:r>
              <a:rPr lang="en-US" sz="2000" dirty="0">
                <a:solidFill>
                  <a:srgbClr val="FFFFFF"/>
                </a:solidFill>
                <a:effectLst/>
              </a:rPr>
              <a:t> 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na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razpis</a:t>
            </a:r>
            <a:r>
              <a:rPr lang="en-US" sz="2000" dirty="0">
                <a:solidFill>
                  <a:srgbClr val="FFFFFF"/>
                </a:solidFill>
                <a:effectLst/>
              </a:rPr>
              <a:t> CŠOD-a (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lokacije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primerna</a:t>
            </a:r>
            <a:r>
              <a:rPr lang="en-US" sz="2000" dirty="0">
                <a:solidFill>
                  <a:srgbClr val="FFFFFF"/>
                </a:solidFill>
                <a:effectLst/>
              </a:rPr>
              <a:t>: Kranjska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gora</a:t>
            </a:r>
            <a:r>
              <a:rPr lang="en-US" sz="2000" dirty="0">
                <a:solidFill>
                  <a:srgbClr val="FFFFFF"/>
                </a:solidFill>
                <a:effectLst/>
              </a:rPr>
              <a:t>, Planica,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Bohinj</a:t>
            </a:r>
            <a:r>
              <a:rPr lang="en-US" sz="2000" dirty="0">
                <a:solidFill>
                  <a:srgbClr val="FFFFFF"/>
                </a:solidFill>
                <a:effectLst/>
              </a:rPr>
              <a:t>,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Vojsko</a:t>
            </a:r>
            <a:r>
              <a:rPr lang="en-US" sz="2000" dirty="0">
                <a:solidFill>
                  <a:srgbClr val="FFFFFF"/>
                </a:solidFill>
                <a:effectLst/>
              </a:rPr>
              <a:t>,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Trilobit</a:t>
            </a:r>
            <a:r>
              <a:rPr lang="en-US" sz="2000" dirty="0">
                <a:solidFill>
                  <a:srgbClr val="FFFFFF"/>
                </a:solidFill>
                <a:effectLst/>
              </a:rPr>
              <a:t>), ki pa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nam</a:t>
            </a:r>
            <a:r>
              <a:rPr lang="en-US" sz="2000" dirty="0">
                <a:solidFill>
                  <a:srgbClr val="FFFFFF"/>
                </a:solidFill>
                <a:effectLst/>
              </a:rPr>
              <a:t> ne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zagotavlja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izvedbe</a:t>
            </a:r>
            <a:r>
              <a:rPr lang="en-US" sz="2000" dirty="0">
                <a:solidFill>
                  <a:srgbClr val="FFFFFF"/>
                </a:solidFill>
                <a:effectLst/>
              </a:rPr>
              <a:t> ŠVN v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terminu</a:t>
            </a:r>
            <a:r>
              <a:rPr lang="en-US" sz="2000" dirty="0">
                <a:solidFill>
                  <a:srgbClr val="FFFFFF"/>
                </a:solidFill>
                <a:effectLst/>
              </a:rPr>
              <a:t>, ki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si</a:t>
            </a:r>
            <a:r>
              <a:rPr lang="en-US" sz="2000" dirty="0">
                <a:solidFill>
                  <a:srgbClr val="FFFFFF"/>
                </a:solidFill>
                <a:effectLst/>
              </a:rPr>
              <a:t> ga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želimo</a:t>
            </a:r>
            <a:r>
              <a:rPr lang="en-US" sz="2000" dirty="0">
                <a:solidFill>
                  <a:srgbClr val="FFFFFF"/>
                </a:solidFill>
                <a:effectLst/>
              </a:rPr>
              <a:t>, 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kot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tudi</a:t>
            </a:r>
            <a:r>
              <a:rPr lang="en-US" sz="2000" dirty="0">
                <a:solidFill>
                  <a:srgbClr val="FFFFFF"/>
                </a:solidFill>
                <a:effectLst/>
              </a:rPr>
              <a:t> ne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primerne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lokacije</a:t>
            </a:r>
            <a:r>
              <a:rPr lang="en-US" sz="2000" dirty="0">
                <a:solidFill>
                  <a:srgbClr val="FFFFFF"/>
                </a:solidFill>
                <a:effectLst/>
              </a:rPr>
              <a:t>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Zato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iščemo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dodatne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možnosti</a:t>
            </a:r>
            <a:r>
              <a:rPr lang="en-US" sz="2000" dirty="0">
                <a:solidFill>
                  <a:srgbClr val="FFFFFF"/>
                </a:solidFill>
                <a:effectLst/>
              </a:rPr>
              <a:t> in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ena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izmed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njih</a:t>
            </a:r>
            <a:r>
              <a:rPr lang="en-US" sz="2000" dirty="0">
                <a:solidFill>
                  <a:srgbClr val="FFFFFF"/>
                </a:solidFill>
                <a:effectLst/>
              </a:rPr>
              <a:t> je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tudi</a:t>
            </a:r>
            <a:r>
              <a:rPr lang="en-US" sz="2000" dirty="0">
                <a:solidFill>
                  <a:srgbClr val="FFFFFF"/>
                </a:solidFill>
                <a:effectLst/>
              </a:rPr>
              <a:t> Hotel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Jakec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na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Treh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krajih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na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Pohorju</a:t>
            </a:r>
            <a:r>
              <a:rPr lang="en-US" sz="2000" dirty="0">
                <a:solidFill>
                  <a:srgbClr val="FFFFFF"/>
                </a:solidFill>
                <a:effectLst/>
              </a:rPr>
              <a:t>, ki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nudi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optimalne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pogoje</a:t>
            </a:r>
            <a:r>
              <a:rPr lang="en-US" sz="2000" dirty="0">
                <a:solidFill>
                  <a:srgbClr val="FFFFFF"/>
                </a:solidFill>
                <a:effectLst/>
              </a:rPr>
              <a:t> za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izvedbo</a:t>
            </a:r>
            <a:r>
              <a:rPr lang="en-US" sz="2000" dirty="0">
                <a:solidFill>
                  <a:srgbClr val="FFFFFF"/>
                </a:solidFill>
                <a:effectLst/>
              </a:rPr>
              <a:t> ŠVN od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novembra</a:t>
            </a:r>
            <a:r>
              <a:rPr lang="en-US" sz="2000" dirty="0">
                <a:solidFill>
                  <a:srgbClr val="FFFFFF"/>
                </a:solidFill>
                <a:effectLst/>
              </a:rPr>
              <a:t> do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marca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zaradi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umetnega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zasneževanja</a:t>
            </a:r>
            <a:r>
              <a:rPr lang="en-US" sz="2000" dirty="0">
                <a:solidFill>
                  <a:srgbClr val="FFFFFF"/>
                </a:solidFill>
                <a:effectLst/>
              </a:rPr>
              <a:t> in termina v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januarju</a:t>
            </a:r>
            <a:r>
              <a:rPr lang="en-US" sz="2000" dirty="0">
                <a:solidFill>
                  <a:srgbClr val="FFFFFF"/>
                </a:solidFill>
                <a:effectLst/>
              </a:rPr>
              <a:t> (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drugi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teden</a:t>
            </a:r>
            <a:r>
              <a:rPr lang="en-US" sz="2000" dirty="0">
                <a:solidFill>
                  <a:srgbClr val="FFFFFF"/>
                </a:solidFill>
                <a:effectLst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08160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5737B3F-B3B7-465B-BC31-B1D95C902B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287B261-2FD5-496A-88CD-FAD555D7DD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BFD093C-FBB8-4FFC-981A-68ACBAAEB2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F233E800-075C-4FA9-AE3F-8B3D3EF681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C5EA000-4D12-4100-8102-14D693D8EF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6161" y="4069976"/>
            <a:ext cx="3545840" cy="2788024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A7948ACE-8496-429E-A2C4-07285C7C96AB}"/>
              </a:ext>
            </a:extLst>
          </p:cNvPr>
          <p:cNvSpPr txBox="1"/>
          <p:nvPr/>
        </p:nvSpPr>
        <p:spPr>
          <a:xfrm>
            <a:off x="1331089" y="3345084"/>
            <a:ext cx="1840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Kranjska gora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B066E024-2666-430B-A9AE-D88583333C53}"/>
              </a:ext>
            </a:extLst>
          </p:cNvPr>
          <p:cNvSpPr txBox="1"/>
          <p:nvPr/>
        </p:nvSpPr>
        <p:spPr>
          <a:xfrm>
            <a:off x="10463514" y="6458673"/>
            <a:ext cx="114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Cerkno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5E07003C-C565-4813-B42D-B4FDBC4F04FD}"/>
              </a:ext>
            </a:extLst>
          </p:cNvPr>
          <p:cNvSpPr txBox="1"/>
          <p:nvPr/>
        </p:nvSpPr>
        <p:spPr>
          <a:xfrm>
            <a:off x="5536573" y="6458673"/>
            <a:ext cx="847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Planica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6672C4D0-2BA5-4F4B-8BAD-767BCA9FBC6E}"/>
              </a:ext>
            </a:extLst>
          </p:cNvPr>
          <p:cNvSpPr txBox="1"/>
          <p:nvPr/>
        </p:nvSpPr>
        <p:spPr>
          <a:xfrm>
            <a:off x="1805651" y="6458673"/>
            <a:ext cx="842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Trilobit</a:t>
            </a:r>
          </a:p>
        </p:txBody>
      </p:sp>
    </p:spTree>
    <p:extLst>
      <p:ext uri="{BB962C8B-B14F-4D97-AF65-F5344CB8AC3E}">
        <p14:creationId xmlns:p14="http://schemas.microsoft.com/office/powerpoint/2010/main" val="1236482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jeZBesedilom 8">
            <a:extLst>
              <a:ext uri="{FF2B5EF4-FFF2-40B4-BE49-F238E27FC236}">
                <a16:creationId xmlns:a16="http://schemas.microsoft.com/office/drawing/2014/main" id="{DD64004D-4B07-4698-B614-9F22FD04ABED}"/>
              </a:ext>
            </a:extLst>
          </p:cNvPr>
          <p:cNvSpPr txBox="1"/>
          <p:nvPr/>
        </p:nvSpPr>
        <p:spPr>
          <a:xfrm>
            <a:off x="4603468" y="4741948"/>
            <a:ext cx="6829520" cy="8620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Smučišče JAKEC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27ACE16-757F-46F6-AE08-7960A36D1A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07840" y="321732"/>
            <a:ext cx="3793472" cy="411132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BCFB3E2-7908-4E9E-84EA-82EFD3B479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4959" y="321734"/>
            <a:ext cx="3797570" cy="201055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86727AD-644A-464E-9754-886FCF0688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0180" y="2422097"/>
            <a:ext cx="3794760" cy="201380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8781BBF-564F-4143-9E6E-987120D61C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086176" y="321733"/>
            <a:ext cx="3797984" cy="4111321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5A5AB115-0944-4A47-AAC0-8D041B89D4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840" y="4525715"/>
            <a:ext cx="3794760" cy="20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26B3629-4C02-48DC-A1F4-1A706CC96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963" y="1620456"/>
            <a:ext cx="7539037" cy="50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7386DE5-F3C3-4CD4-83C0-E169AD858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609013"/>
              </p:ext>
            </p:extLst>
          </p:nvPr>
        </p:nvGraphicFramePr>
        <p:xfrm>
          <a:off x="457200" y="481064"/>
          <a:ext cx="11277601" cy="590548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668917">
                  <a:extLst>
                    <a:ext uri="{9D8B030D-6E8A-4147-A177-3AD203B41FA5}">
                      <a16:colId xmlns:a16="http://schemas.microsoft.com/office/drawing/2014/main" val="2363518222"/>
                    </a:ext>
                  </a:extLst>
                </a:gridCol>
                <a:gridCol w="3957934">
                  <a:extLst>
                    <a:ext uri="{9D8B030D-6E8A-4147-A177-3AD203B41FA5}">
                      <a16:colId xmlns:a16="http://schemas.microsoft.com/office/drawing/2014/main" val="3478648897"/>
                    </a:ext>
                  </a:extLst>
                </a:gridCol>
                <a:gridCol w="4650750">
                  <a:extLst>
                    <a:ext uri="{9D8B030D-6E8A-4147-A177-3AD203B41FA5}">
                      <a16:colId xmlns:a16="http://schemas.microsoft.com/office/drawing/2014/main" val="2953645505"/>
                    </a:ext>
                  </a:extLst>
                </a:gridCol>
              </a:tblGrid>
              <a:tr h="201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b="1">
                          <a:effectLst/>
                        </a:rPr>
                        <a:t>KRITERIJ</a:t>
                      </a:r>
                      <a:endParaRPr lang="sl-S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b="1">
                          <a:effectLst/>
                        </a:rPr>
                        <a:t>CŠOD</a:t>
                      </a:r>
                      <a:endParaRPr lang="sl-S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b="1">
                          <a:effectLst/>
                        </a:rPr>
                        <a:t>Hotel Jakec Trije kralji</a:t>
                      </a:r>
                      <a:endParaRPr lang="sl-S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/>
                </a:tc>
                <a:extLst>
                  <a:ext uri="{0D108BD9-81ED-4DB2-BD59-A6C34878D82A}">
                    <a16:rowId xmlns:a16="http://schemas.microsoft.com/office/drawing/2014/main" val="4281216162"/>
                  </a:ext>
                </a:extLst>
              </a:tr>
              <a:tr h="48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TERMIN IN LOKACIJA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Razpis (april), če smo izbrani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Drugi teden v januarju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(novembra do marca – umetno zasneževanje)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/>
                </a:tc>
                <a:extLst>
                  <a:ext uri="{0D108BD9-81ED-4DB2-BD59-A6C34878D82A}">
                    <a16:rowId xmlns:a16="http://schemas.microsoft.com/office/drawing/2014/main" val="2435288776"/>
                  </a:ext>
                </a:extLst>
              </a:tr>
              <a:tr h="373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CENA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70,30 EUR (polni penzion+ malica  + sadje +napitek)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160 EUR (polni penzion + dodatno kosilo + malica+ čaj + smučarska karta+ dodatni program)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/>
                </a:tc>
                <a:extLst>
                  <a:ext uri="{0D108BD9-81ED-4DB2-BD59-A6C34878D82A}">
                    <a16:rowId xmlns:a16="http://schemas.microsoft.com/office/drawing/2014/main" val="1765464197"/>
                  </a:ext>
                </a:extLst>
              </a:tr>
              <a:tr h="48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SMUČARSKE KARTE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dodatno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(po ceniku smučišča)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že vračunano v osnovno ceno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/>
                </a:tc>
                <a:extLst>
                  <a:ext uri="{0D108BD9-81ED-4DB2-BD59-A6C34878D82A}">
                    <a16:rowId xmlns:a16="http://schemas.microsoft.com/office/drawing/2014/main" val="1882072493"/>
                  </a:ext>
                </a:extLst>
              </a:tr>
              <a:tr h="48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PREVOZ (šola – lokacija doma CŠOD,Trije kralji)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NE (dodatno)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NE (dodatno)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/>
                </a:tc>
                <a:extLst>
                  <a:ext uri="{0D108BD9-81ED-4DB2-BD59-A6C34878D82A}">
                    <a16:rowId xmlns:a16="http://schemas.microsoft.com/office/drawing/2014/main" val="2278289895"/>
                  </a:ext>
                </a:extLst>
              </a:tr>
              <a:tr h="48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PREVOZ (dodatno do smučišča)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DA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NE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 (smučišče je čez cesto)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/>
                </a:tc>
                <a:extLst>
                  <a:ext uri="{0D108BD9-81ED-4DB2-BD59-A6C34878D82A}">
                    <a16:rowId xmlns:a16="http://schemas.microsoft.com/office/drawing/2014/main" val="558226448"/>
                  </a:ext>
                </a:extLst>
              </a:tr>
              <a:tr h="48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NASTANITEV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4 – 6 v sobi,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 lastna kopalnica (WC +tuš)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4-6 v sobi,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lastna kopalnica (WC +tuš)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/>
                </a:tc>
                <a:extLst>
                  <a:ext uri="{0D108BD9-81ED-4DB2-BD59-A6C34878D82A}">
                    <a16:rowId xmlns:a16="http://schemas.microsoft.com/office/drawing/2014/main" val="141276369"/>
                  </a:ext>
                </a:extLst>
              </a:tr>
              <a:tr h="48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DODATNO (smučarski učitelj)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DA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DA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/>
                </a:tc>
                <a:extLst>
                  <a:ext uri="{0D108BD9-81ED-4DB2-BD59-A6C34878D82A}">
                    <a16:rowId xmlns:a16="http://schemas.microsoft.com/office/drawing/2014/main" val="2441845271"/>
                  </a:ext>
                </a:extLst>
              </a:tr>
              <a:tr h="201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Športne površine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ponudba v domu brezplačno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Bowling, namizni tenis, pohodništvo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/>
                </a:tc>
                <a:extLst>
                  <a:ext uri="{0D108BD9-81ED-4DB2-BD59-A6C34878D82A}">
                    <a16:rowId xmlns:a16="http://schemas.microsoft.com/office/drawing/2014/main" val="3054810590"/>
                  </a:ext>
                </a:extLst>
              </a:tr>
              <a:tr h="48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Namenski prostor za pouk in prostočasne dejavnosti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DA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DA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/>
                </a:tc>
                <a:extLst>
                  <a:ext uri="{0D108BD9-81ED-4DB2-BD59-A6C34878D82A}">
                    <a16:rowId xmlns:a16="http://schemas.microsoft.com/office/drawing/2014/main" val="3608356138"/>
                  </a:ext>
                </a:extLst>
              </a:tr>
              <a:tr h="1550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CENA: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b="1">
                          <a:effectLst/>
                        </a:rPr>
                        <a:t>70,30 EUR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 (4 x polni penzion + malica +sadje +napitek),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b="1">
                          <a:effectLst/>
                        </a:rPr>
                        <a:t>NI VKLJUČENO: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"/>
                      </a:pPr>
                      <a:r>
                        <a:rPr lang="sl-SI" sz="1100">
                          <a:effectLst/>
                        </a:rPr>
                        <a:t>PREVOZ na lokacijo in nazaj v šolo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"/>
                      </a:pPr>
                      <a:r>
                        <a:rPr lang="sl-SI" sz="1100">
                          <a:effectLst/>
                        </a:rPr>
                        <a:t>smučarska karta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"/>
                      </a:pPr>
                      <a:r>
                        <a:rPr lang="sl-SI" sz="1100">
                          <a:effectLst/>
                        </a:rPr>
                        <a:t>prevoz na smučišče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sl-SI" sz="1100">
                          <a:effectLst/>
                        </a:rPr>
                        <a:t>SMUČARSKI UČITELJ (dodatno po potrebi)</a:t>
                      </a:r>
                    </a:p>
                  </a:txBody>
                  <a:tcPr marL="35984" marR="35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b="1">
                          <a:effectLst/>
                        </a:rPr>
                        <a:t>160 EUR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b="0">
                          <a:effectLst/>
                        </a:rPr>
                        <a:t>(polni penzion + dodatno kosilo+ smučarska karta +malica+ čaj + program),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b="1">
                          <a:effectLst/>
                        </a:rPr>
                        <a:t>NI VKLJUČENO: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"/>
                      </a:pPr>
                      <a:r>
                        <a:rPr lang="sl-SI" sz="1100" b="0">
                          <a:effectLst/>
                        </a:rPr>
                        <a:t>PREVOZ na lokacijo in nazaj v šolo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"/>
                      </a:pPr>
                      <a:r>
                        <a:rPr lang="sl-SI" sz="1100" b="0">
                          <a:effectLst/>
                        </a:rPr>
                        <a:t>SMUČARSKI UČITELJ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b="0">
                          <a:effectLst/>
                        </a:rPr>
                        <a:t>(dodatno po potrebi)</a:t>
                      </a:r>
                      <a:endParaRPr lang="sl-SI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/>
                </a:tc>
                <a:extLst>
                  <a:ext uri="{0D108BD9-81ED-4DB2-BD59-A6C34878D82A}">
                    <a16:rowId xmlns:a16="http://schemas.microsoft.com/office/drawing/2014/main" val="3559530554"/>
                  </a:ext>
                </a:extLst>
              </a:tr>
              <a:tr h="201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SKUPAJ: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b="1">
                          <a:effectLst/>
                        </a:rPr>
                        <a:t>209,30 EUR</a:t>
                      </a:r>
                      <a:endParaRPr lang="sl-SI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b="1" dirty="0">
                          <a:effectLst/>
                        </a:rPr>
                        <a:t>   195,00 EUR</a:t>
                      </a:r>
                      <a:endParaRPr lang="sl-S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/>
                </a:tc>
                <a:extLst>
                  <a:ext uri="{0D108BD9-81ED-4DB2-BD59-A6C34878D82A}">
                    <a16:rowId xmlns:a16="http://schemas.microsoft.com/office/drawing/2014/main" val="2840718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394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B573B64-C8DE-402D-B19E-1751E449F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sl-SI">
                <a:solidFill>
                  <a:srgbClr val="FFFFFF"/>
                </a:solidFill>
                <a:latin typeface="Comic Sans MS" panose="030F0702030302020204" pitchFamily="66" charset="0"/>
              </a:rPr>
              <a:t>ZA KONEC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A23A4BD-0A31-4786-8841-CA807A5CF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sl-SI" sz="24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l-SI" sz="2400">
                <a:solidFill>
                  <a:srgbClr val="000000"/>
                </a:solidFill>
              </a:rPr>
              <a:t>Glede na predstavljena dejstva in primerjavo lokacij , kot tudi izvedbo zimske ŠVN na različnih lokacijah  tako v centrih CŠOD-u kot na Treh kraljih, smo mnenja, </a:t>
            </a:r>
            <a:r>
              <a:rPr lang="sl-SI" sz="2400" b="1" i="1">
                <a:solidFill>
                  <a:srgbClr val="000000"/>
                </a:solidFill>
              </a:rPr>
              <a:t>da je trenutna lokacija na Treh kraljih najoptimalnejša za izvedbo zimske ŠVN tako glede lokacije, termina kot tudi cene.</a:t>
            </a:r>
          </a:p>
          <a:p>
            <a:pPr marL="0" indent="0">
              <a:buNone/>
            </a:pPr>
            <a:endParaRPr lang="sl-SI" sz="2400" b="1" i="1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l-SI" sz="2400" b="1" i="1">
                <a:solidFill>
                  <a:srgbClr val="000000"/>
                </a:solidFill>
              </a:rPr>
              <a:t>HVALA ZA POZORNOST!</a:t>
            </a:r>
            <a:endParaRPr lang="sl-SI" sz="24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89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436</Words>
  <Application>Microsoft Office PowerPoint</Application>
  <PresentationFormat>Širokozaslonsko</PresentationFormat>
  <Paragraphs>76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Wingdings</vt:lpstr>
      <vt:lpstr>Office Theme</vt:lpstr>
      <vt:lpstr>PRIMERJAVA LOKACIJ ZA IZVEDBO ZIMSKE ŠOLE V NARAVI</vt:lpstr>
      <vt:lpstr>PowerPointova predstavitev</vt:lpstr>
      <vt:lpstr>PowerPointova predstavitev</vt:lpstr>
      <vt:lpstr>PowerPointova predstavitev</vt:lpstr>
      <vt:lpstr>PowerPointova predstavitev</vt:lpstr>
      <vt:lpstr>ZA KONEC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PRIMERJAVA LOKACIJ ZA IZVEDBO ZIMSKE ŠOLE V NARAVI</dc:title>
  <dc:creator>Jost Oven</dc:creator>
  <cp:lastModifiedBy>Izidor Gabrijel</cp:lastModifiedBy>
  <cp:revision>15</cp:revision>
  <dcterms:created xsi:type="dcterms:W3CDTF">2021-06-22T16:40:22Z</dcterms:created>
  <dcterms:modified xsi:type="dcterms:W3CDTF">2021-07-24T17:13:44Z</dcterms:modified>
</cp:coreProperties>
</file>